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334" r:id="rId4"/>
    <p:sldId id="331" r:id="rId5"/>
    <p:sldId id="258" r:id="rId6"/>
    <p:sldId id="261" r:id="rId7"/>
    <p:sldId id="272" r:id="rId8"/>
    <p:sldId id="273" r:id="rId9"/>
    <p:sldId id="274" r:id="rId10"/>
    <p:sldId id="275" r:id="rId11"/>
    <p:sldId id="262" r:id="rId12"/>
    <p:sldId id="279" r:id="rId13"/>
    <p:sldId id="271" r:id="rId14"/>
    <p:sldId id="298" r:id="rId15"/>
    <p:sldId id="297" r:id="rId16"/>
    <p:sldId id="333" r:id="rId17"/>
    <p:sldId id="299" r:id="rId18"/>
    <p:sldId id="332" r:id="rId19"/>
    <p:sldId id="302" r:id="rId20"/>
    <p:sldId id="300" r:id="rId21"/>
  </p:sldIdLst>
  <p:sldSz cx="9144000" cy="6858000" type="screen4x3"/>
  <p:notesSz cx="6858000" cy="9144000"/>
  <p:custShowLst>
    <p:custShow name="Gustav Holst's life" id="0">
      <p:sldLst>
        <p:sld r:id="rId2"/>
        <p:sld r:id="rId3"/>
        <p:sld r:id="rId6"/>
        <p:sld r:id="rId7"/>
        <p:sld r:id="rId8"/>
        <p:sld r:id="rId9"/>
        <p:sld r:id="rId10"/>
        <p:sld r:id="rId11"/>
        <p:sld r:id="rId12"/>
        <p:sld r:id="rId13"/>
        <p:sld r:id="rId14"/>
      </p:sldLst>
    </p:custShow>
    <p:custShow name="Mars the bringer of war" id="1">
      <p:sldLst/>
    </p:custShow>
    <p:custShow name="Venus the bringer of peace" id="2">
      <p:sldLst/>
    </p:custShow>
    <p:custShow name="Mercury the winged messenger" id="3">
      <p:sldLst/>
    </p:custShow>
    <p:custShow name="Jupiter the bringer of jollity" id="4">
      <p:sldLst>
        <p:sld r:id="rId15"/>
        <p:sld r:id="rId16"/>
        <p:sld r:id="rId18"/>
        <p:sld r:id="rId20"/>
        <p:sld r:id="rId21"/>
      </p:sldLst>
    </p:custShow>
    <p:custShow name="Saturn the bringer of old age" id="5">
      <p:sldLst/>
    </p:custShow>
    <p:custShow name="Uranus the magician" id="6">
      <p:sldLst/>
    </p:custShow>
    <p:custShow name="Neptune the mystic" id="7">
      <p:sldLst/>
    </p:custShow>
    <p:custShow name="Pluto the renewer" id="8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3300"/>
    <a:srgbClr val="F8B049"/>
    <a:srgbClr val="FFCC66"/>
    <a:srgbClr val="FF9900"/>
    <a:srgbClr val="FFCC00"/>
    <a:srgbClr val="FFFF66"/>
    <a:srgbClr val="7777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9B63B-8383-41F4-AD70-33E3E3740FB8}" type="datetimeFigureOut">
              <a:rPr lang="en-GB" smtClean="0"/>
              <a:pPr/>
              <a:t>07/02/2021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3AC83-174A-4B4A-905D-1DADFA8ADD9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44454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41D2B-4E4A-4984-A570-167B2DFBB7F2}" type="datetimeFigureOut">
              <a:rPr lang="en-GB" smtClean="0"/>
              <a:pPr/>
              <a:t>07/02/2021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52E7F-D8FA-4F1D-BEEE-43800138558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3914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07/02/2021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5825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07/02/2021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0924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07/02/2021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0907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07/02/2021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7250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07/02/2021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8884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07/02/2021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0433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07/02/2021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0029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07/02/2021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4650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07/02/2021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461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07/02/2021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2393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07/02/2021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3704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2CFE0-9C42-4C05-BBD0-E857C6A573B7}" type="datetimeFigureOut">
              <a:rPr lang="en-GB" smtClean="0"/>
              <a:pPr/>
              <a:t>07/02/2021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1478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3Mcn3zo5C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Ydzb6TZW7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meQ_M7fPMw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Y24sAfIzX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Gustav Holst and The Planets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31640" y="2736503"/>
            <a:ext cx="682109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The Planets Suite</a:t>
            </a:r>
          </a:p>
          <a:p>
            <a:pPr algn="ctr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(Week 6)</a:t>
            </a:r>
            <a:endParaRPr lang="en-GB" sz="4000" dirty="0">
              <a:effectLst>
                <a:glow rad="101600">
                  <a:schemeClr val="tx1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200" y="4725144"/>
            <a:ext cx="3783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Gustav Holst</a:t>
            </a:r>
          </a:p>
          <a:p>
            <a:pPr>
              <a:defRPr/>
            </a:pPr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1874 - 1934</a:t>
            </a:r>
          </a:p>
        </p:txBody>
      </p:sp>
    </p:spTree>
    <p:extLst>
      <p:ext uri="{BB962C8B-B14F-4D97-AF65-F5344CB8AC3E}">
        <p14:creationId xmlns:p14="http://schemas.microsoft.com/office/powerpoint/2010/main" xmlns="" val="379847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49239" y="1412776"/>
            <a:ext cx="854948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 decided to take up the trombone.  It would allow him to play in orchestras, and he could earn some money.  Also, the                                   experience would be useful to                           him as a composer.  Perhaps, he            also thought that playing the                          trombone would help to                          strengthen his chest and lungs.</a:t>
            </a:r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3"/>
            <a:ext cx="2974200" cy="288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260648"/>
            <a:ext cx="8743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167079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395289" y="1466307"/>
            <a:ext cx="8353425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 wrote The Planets Suite between 1914 and 1916. </a:t>
            </a:r>
            <a:endParaRPr lang="en-GB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Each </a:t>
            </a:r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 the seven movements is 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named </a:t>
            </a:r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after a planet of the Solar 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System </a:t>
            </a:r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 its corresponding 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astrological character.</a:t>
            </a:r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6227" y="2276872"/>
            <a:ext cx="2122487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260648"/>
            <a:ext cx="8743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279720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51521" y="1484785"/>
            <a:ext cx="8353425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 Mars - the Bringer of War</a:t>
            </a:r>
          </a:p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2. Venus - the Bringer of Peace</a:t>
            </a:r>
          </a:p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3. Mercury - the Winged Messenger</a:t>
            </a:r>
          </a:p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4. Jupiter - the Bringer of Jollity</a:t>
            </a:r>
          </a:p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5. Saturn - the Bringer of Old Age</a:t>
            </a:r>
          </a:p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6. Uranus - the Magician</a:t>
            </a:r>
          </a:p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7. Neptune - the Mystic</a:t>
            </a:r>
          </a:p>
          <a:p>
            <a:endParaRPr lang="en-GB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6227" y="2276872"/>
            <a:ext cx="2122487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260648"/>
            <a:ext cx="8743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16763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395289" y="1124744"/>
            <a:ext cx="8353425" cy="889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 did not compose a piece of music about Pluto, as Pluto was not discovered until 1930. </a:t>
            </a:r>
          </a:p>
          <a:p>
            <a:endParaRPr lang="en-GB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Colin Matthews, a recent composer           created a piece of music called                     </a:t>
            </a:r>
            <a:r>
              <a:rPr lang="en-GB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Pluto: the </a:t>
            </a:r>
            <a:r>
              <a:rPr lang="en-GB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Renewer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 This is                   sometimes played alongside </a:t>
            </a:r>
            <a:r>
              <a:rPr lang="en-GB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Holst’s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Planet Suite in concerts.</a:t>
            </a:r>
            <a:r>
              <a:rPr lang="en-GB" sz="2800" dirty="0" smtClean="0">
                <a:hlinkClick r:id="rId3"/>
              </a:rPr>
              <a:t> </a:t>
            </a:r>
            <a:r>
              <a:rPr lang="en-GB" sz="2000" dirty="0" smtClean="0">
                <a:latin typeface="Comic Sans MS" pitchFamily="66" charset="0"/>
                <a:hlinkClick r:id="rId3"/>
              </a:rPr>
              <a:t>https://www.youtube.com/watch?v=W3Mcn3zo5C0</a:t>
            </a:r>
            <a:endParaRPr lang="en-GB" sz="2000" dirty="0" smtClean="0">
              <a:latin typeface="Comic Sans MS" pitchFamily="66" charset="0"/>
            </a:endParaRPr>
          </a:p>
          <a:p>
            <a:endParaRPr lang="en-GB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6227" y="2276872"/>
            <a:ext cx="2122487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260648"/>
            <a:ext cx="8599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467544" y="4398496"/>
            <a:ext cx="63904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5648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n w="28575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6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chemeClr val="accent6">
                        <a:lumMod val="20000"/>
                        <a:lumOff val="80000"/>
                      </a:schemeClr>
                    </a:gs>
                    <a:gs pos="67000">
                      <a:schemeClr val="accent6">
                        <a:lumMod val="40000"/>
                        <a:lumOff val="60000"/>
                      </a:schemeClr>
                    </a:gs>
                    <a:gs pos="69000">
                      <a:schemeClr val="accent6">
                        <a:lumMod val="20000"/>
                        <a:lumOff val="80000"/>
                      </a:schemeClr>
                    </a:gs>
                    <a:gs pos="82001">
                      <a:srgbClr val="F8B049"/>
                    </a:gs>
                    <a:gs pos="100000">
                      <a:schemeClr val="accent6"/>
                    </a:gs>
                  </a:gsLst>
                  <a:lin ang="13500000" scaled="1"/>
                  <a:tileRect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Jupiter</a:t>
            </a:r>
            <a:endParaRPr lang="en-GB" sz="9600" dirty="0">
              <a:ln w="28575">
                <a:solidFill>
                  <a:schemeClr val="tx1"/>
                </a:solidFill>
              </a:ln>
              <a:gradFill flip="none" rotWithShape="1">
                <a:gsLst>
                  <a:gs pos="0">
                    <a:schemeClr val="accent6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chemeClr val="accent6">
                      <a:lumMod val="20000"/>
                      <a:lumOff val="80000"/>
                    </a:schemeClr>
                  </a:gs>
                  <a:gs pos="67000">
                    <a:schemeClr val="accent6">
                      <a:lumMod val="40000"/>
                      <a:lumOff val="60000"/>
                    </a:schemeClr>
                  </a:gs>
                  <a:gs pos="69000">
                    <a:schemeClr val="accent6">
                      <a:lumMod val="20000"/>
                      <a:lumOff val="80000"/>
                    </a:schemeClr>
                  </a:gs>
                  <a:gs pos="82001">
                    <a:srgbClr val="F8B049"/>
                  </a:gs>
                  <a:gs pos="100000">
                    <a:schemeClr val="accent6"/>
                  </a:gs>
                </a:gsLst>
                <a:lin ang="13500000" scaled="1"/>
                <a:tileRect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8136904" cy="1752600"/>
          </a:xfrm>
        </p:spPr>
        <p:txBody>
          <a:bodyPr>
            <a:normAutofit/>
          </a:bodyPr>
          <a:lstStyle/>
          <a:p>
            <a:r>
              <a:rPr lang="en-GB" sz="4800" dirty="0" smtClean="0">
                <a:ln w="28575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6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chemeClr val="accent6">
                        <a:lumMod val="20000"/>
                        <a:lumOff val="80000"/>
                      </a:schemeClr>
                    </a:gs>
                    <a:gs pos="67000">
                      <a:schemeClr val="accent6">
                        <a:lumMod val="40000"/>
                        <a:lumOff val="60000"/>
                      </a:schemeClr>
                    </a:gs>
                    <a:gs pos="69000">
                      <a:schemeClr val="accent6">
                        <a:lumMod val="20000"/>
                        <a:lumOff val="80000"/>
                      </a:schemeClr>
                    </a:gs>
                    <a:gs pos="82001">
                      <a:srgbClr val="F8B049"/>
                    </a:gs>
                    <a:gs pos="100000">
                      <a:schemeClr val="accent6"/>
                    </a:gs>
                  </a:gsLst>
                  <a:lin ang="13500000" scaled="1"/>
                  <a:tileRect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The Bringer of Jollity</a:t>
            </a:r>
          </a:p>
          <a:p>
            <a:r>
              <a:rPr lang="en-GB" sz="4800" dirty="0" smtClean="0">
                <a:ln w="28575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6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chemeClr val="accent6">
                        <a:lumMod val="20000"/>
                        <a:lumOff val="80000"/>
                      </a:schemeClr>
                    </a:gs>
                    <a:gs pos="67000">
                      <a:schemeClr val="accent6">
                        <a:lumMod val="40000"/>
                        <a:lumOff val="60000"/>
                      </a:schemeClr>
                    </a:gs>
                    <a:gs pos="69000">
                      <a:schemeClr val="accent6">
                        <a:lumMod val="20000"/>
                        <a:lumOff val="80000"/>
                      </a:schemeClr>
                    </a:gs>
                    <a:gs pos="82001">
                      <a:srgbClr val="F8B049"/>
                    </a:gs>
                    <a:gs pos="100000">
                      <a:schemeClr val="accent6"/>
                    </a:gs>
                  </a:gsLst>
                  <a:lin ang="13500000" scaled="1"/>
                  <a:tileRect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(Week 6)</a:t>
            </a:r>
            <a:endParaRPr lang="en-GB" sz="4800" dirty="0">
              <a:ln w="28575">
                <a:solidFill>
                  <a:schemeClr val="tx1"/>
                </a:solidFill>
              </a:ln>
              <a:gradFill flip="none" rotWithShape="1">
                <a:gsLst>
                  <a:gs pos="0">
                    <a:schemeClr val="accent6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chemeClr val="accent6">
                      <a:lumMod val="20000"/>
                      <a:lumOff val="80000"/>
                    </a:schemeClr>
                  </a:gs>
                  <a:gs pos="67000">
                    <a:schemeClr val="accent6">
                      <a:lumMod val="40000"/>
                      <a:lumOff val="60000"/>
                    </a:schemeClr>
                  </a:gs>
                  <a:gs pos="69000">
                    <a:schemeClr val="accent6">
                      <a:lumMod val="20000"/>
                      <a:lumOff val="80000"/>
                    </a:schemeClr>
                  </a:gs>
                  <a:gs pos="82001">
                    <a:srgbClr val="F8B049"/>
                  </a:gs>
                  <a:gs pos="100000">
                    <a:schemeClr val="accent6"/>
                  </a:gs>
                </a:gsLst>
                <a:lin ang="13500000" scaled="1"/>
                <a:tileRect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8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song based on</a:t>
            </a:r>
            <a:b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Gustav Holst’s Jupiter</a:t>
            </a:r>
            <a:endParaRPr lang="en-GB" sz="3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2777"/>
            <a:ext cx="807524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Roman mythology, Jupiter was the king of heaven and Earth, and of all the Olympian gods.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24010"/>
            <a:ext cx="2592288" cy="231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56389"/>
            <a:ext cx="2013611" cy="302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49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song based on</a:t>
            </a:r>
            <a:b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Gustav Holst’s Jupiter</a:t>
            </a:r>
            <a:endParaRPr lang="en-GB" sz="3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2777"/>
            <a:ext cx="807524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Watch video clip:</a:t>
            </a: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rgbClr val="0070C0"/>
                </a:solidFill>
                <a:latin typeface="Comic Sans MS" pitchFamily="66" charset="0"/>
                <a:hlinkClick r:id="rId3"/>
              </a:rPr>
              <a:t>Watch Jupiter here</a:t>
            </a:r>
            <a:endParaRPr lang="en-GB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While you listen, draw a picture of how the music makes you feel.  </a:t>
            </a: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If you would like to, use the separate “Recording Sheet” to write about this music in detail.</a:t>
            </a: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2" descr="C:\Users\Katherine\AppData\Local\Microsoft\Windows\Temporary Internet Files\Content.IE5\GAE7YM2E\MC90001307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64904"/>
            <a:ext cx="669448" cy="106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49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song based on</a:t>
            </a:r>
            <a:b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Gustav Holst’s Jupiter</a:t>
            </a:r>
            <a:endParaRPr lang="en-GB" sz="3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2777"/>
            <a:ext cx="8075240" cy="4248471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music to </a:t>
            </a:r>
            <a:r>
              <a:rPr lang="en-GB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Jupiter </a:t>
            </a:r>
            <a:r>
              <a:rPr lang="en-GB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GB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</a:t>
            </a:r>
            <a:r>
              <a:rPr lang="en-GB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 </a:t>
            </a: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Bringer </a:t>
            </a:r>
            <a:r>
              <a:rPr lang="en-GB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 </a:t>
            </a:r>
            <a:r>
              <a:rPr lang="en-GB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Jollity) </a:t>
            </a: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has been used many times in recent English history.</a:t>
            </a:r>
          </a:p>
          <a:p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1921, it was used as the tune to a very famous English poem (by Sir Cecil Spring Rice), ‘I vow to thee my country’, which is now what it is most well-known for.  Christians often sing it as a hymn in church.</a:t>
            </a:r>
          </a:p>
        </p:txBody>
      </p:sp>
    </p:spTree>
    <p:extLst>
      <p:ext uri="{BB962C8B-B14F-4D97-AF65-F5344CB8AC3E}">
        <p14:creationId xmlns:p14="http://schemas.microsoft.com/office/powerpoint/2010/main" xmlns="" val="213070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042988" y="1763713"/>
            <a:ext cx="7112000" cy="4094162"/>
          </a:xfrm>
          <a:prstGeom prst="rect">
            <a:avLst/>
          </a:prstGeom>
          <a:noFill/>
          <a:ln w="34925" cap="rnd" cmpd="tri">
            <a:solidFill>
              <a:srgbClr val="0070C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dirty="0"/>
              <a:t>I vow to thee, my country, all earthly things above,</a:t>
            </a:r>
          </a:p>
          <a:p>
            <a:pPr algn="ctr"/>
            <a:r>
              <a:rPr lang="en-GB" sz="2000" dirty="0"/>
              <a:t>Entire and whole and perfect, the service of my love;</a:t>
            </a:r>
          </a:p>
          <a:p>
            <a:pPr algn="ctr"/>
            <a:r>
              <a:rPr lang="en-GB" sz="2000" dirty="0"/>
              <a:t>The love that asks no question, the love that stands the test,</a:t>
            </a:r>
          </a:p>
          <a:p>
            <a:pPr algn="ctr"/>
            <a:r>
              <a:rPr lang="en-GB" sz="2000" dirty="0"/>
              <a:t>That lays upon the altar the dearest and the best;</a:t>
            </a:r>
          </a:p>
          <a:p>
            <a:pPr algn="ctr"/>
            <a:r>
              <a:rPr lang="en-GB" sz="2000" dirty="0"/>
              <a:t>The love that never falters, the love that pays the price,</a:t>
            </a:r>
          </a:p>
          <a:p>
            <a:pPr algn="ctr"/>
            <a:r>
              <a:rPr lang="en-GB" sz="2000" dirty="0"/>
              <a:t>The love that makes undaunted the final sacrifice.</a:t>
            </a:r>
          </a:p>
          <a:p>
            <a:pPr algn="ctr"/>
            <a:r>
              <a:rPr lang="en-GB" sz="2000" dirty="0"/>
              <a:t> </a:t>
            </a:r>
          </a:p>
          <a:p>
            <a:pPr algn="ctr"/>
            <a:r>
              <a:rPr lang="en-GB" sz="2000" dirty="0"/>
              <a:t>And there's another country, I've heard of long ago,</a:t>
            </a:r>
          </a:p>
          <a:p>
            <a:pPr algn="ctr"/>
            <a:r>
              <a:rPr lang="en-GB" sz="2000" dirty="0"/>
              <a:t>Most dear to them that love her, most great to them that know;</a:t>
            </a:r>
          </a:p>
          <a:p>
            <a:pPr algn="ctr"/>
            <a:r>
              <a:rPr lang="en-GB" sz="2000" dirty="0"/>
              <a:t>We may not count her armies, we may not see her King;</a:t>
            </a:r>
          </a:p>
          <a:p>
            <a:pPr algn="ctr"/>
            <a:r>
              <a:rPr lang="en-GB" sz="2000" dirty="0"/>
              <a:t>Her fortress is a faithful heart, her pride is suffering;</a:t>
            </a:r>
          </a:p>
          <a:p>
            <a:pPr algn="ctr"/>
            <a:r>
              <a:rPr lang="en-GB" sz="2000" dirty="0"/>
              <a:t>And soul by soul and silently her shining bounds increase,</a:t>
            </a:r>
          </a:p>
          <a:p>
            <a:pPr algn="ctr">
              <a:spcAft>
                <a:spcPts val="600"/>
              </a:spcAft>
            </a:pPr>
            <a:r>
              <a:rPr lang="en-GB" sz="2000" dirty="0"/>
              <a:t>And her ways are ways of gentleness, and all her paths are peace.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6315075"/>
            <a:ext cx="140811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269875" y="798513"/>
            <a:ext cx="86090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In </a:t>
            </a:r>
            <a:r>
              <a:rPr lang="en-GB" sz="1600" b="1" dirty="0" smtClean="0">
                <a:solidFill>
                  <a:srgbClr val="000000"/>
                </a:solidFill>
                <a:latin typeface="Comic Sans MS" pitchFamily="66" charset="0"/>
              </a:rPr>
              <a:t>1921, Gustav </a:t>
            </a:r>
            <a:r>
              <a:rPr lang="en-GB" sz="1600" b="1" dirty="0" err="1">
                <a:solidFill>
                  <a:srgbClr val="000000"/>
                </a:solidFill>
                <a:latin typeface="Comic Sans MS" pitchFamily="66" charset="0"/>
              </a:rPr>
              <a:t>Holst</a:t>
            </a:r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 adapted the music from a section of Jupiter to create a setting for this </a:t>
            </a:r>
            <a:r>
              <a:rPr lang="en-GB" sz="1600" b="1" dirty="0" smtClean="0">
                <a:solidFill>
                  <a:srgbClr val="000000"/>
                </a:solidFill>
                <a:latin typeface="Comic Sans MS" pitchFamily="66" charset="0"/>
              </a:rPr>
              <a:t>poem (by Sir Cecil Spring Rice). </a:t>
            </a:r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The music was extended slightly to fit the final two lines of the first verse. 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323528" y="260350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song based on Gustav </a:t>
            </a:r>
            <a:r>
              <a:rPr lang="en-GB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Holst’s</a:t>
            </a:r>
            <a:r>
              <a:rPr lang="en-GB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Jupiter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song based on</a:t>
            </a:r>
            <a:b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Gustav Holst’s Jupiter</a:t>
            </a:r>
            <a:endParaRPr lang="en-GB" sz="3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00808"/>
            <a:ext cx="8075240" cy="396044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‘I vow to thee my country’ was sung at the wedding of Prince Charles and Princess Diana in 1982.</a:t>
            </a:r>
          </a:p>
          <a:p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This hymn was also sung at Princess Diana’s funeral in 1997.</a:t>
            </a:r>
          </a:p>
          <a:p>
            <a:r>
              <a:rPr lang="en-GB" sz="3000" u="sng" dirty="0" smtClean="0">
                <a:latin typeface="Comic Sans MS" pitchFamily="66" charset="0"/>
                <a:hlinkClick r:id="rId3"/>
              </a:rPr>
              <a:t>https://www.youtube.com/watch?v=LmeQ_M7fPMw</a:t>
            </a:r>
            <a:endParaRPr lang="en-GB" sz="3000" dirty="0" smtClean="0">
              <a:latin typeface="Comic Sans MS" pitchFamily="66" charset="0"/>
            </a:endParaRPr>
          </a:p>
          <a:p>
            <a:endParaRPr lang="en-GB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337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Week 6 – Jupiter </a:t>
            </a:r>
            <a:b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(Gustav </a:t>
            </a:r>
            <a:r>
              <a:rPr lang="en-GB" sz="32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</a:t>
            </a:r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The Planets Suite)</a:t>
            </a:r>
            <a:endParaRPr lang="en-GB" sz="3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91264" cy="464137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This week (Week 6), we will listen to ‘</a:t>
            </a:r>
            <a:r>
              <a:rPr lang="en-GB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Jupiter</a:t>
            </a: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’ from ‘The Planets Suite’ (by Gustav </a:t>
            </a:r>
            <a:r>
              <a:rPr lang="en-GB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</a:t>
            </a: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).</a:t>
            </a:r>
          </a:p>
          <a:p>
            <a:endParaRPr lang="en-GB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Slides 3-13 provide information about the life of Gustav </a:t>
            </a:r>
            <a:r>
              <a:rPr lang="en-GB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</a:t>
            </a:r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If you have read this already, go straight to Slide 14</a:t>
            </a:r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n-GB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Slides 14-20 provide information about the ‘Jupiter’ movement.</a:t>
            </a: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4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song based on </a:t>
            </a:r>
            <a:b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Gustav Holst’s Jupiter</a:t>
            </a:r>
            <a:endParaRPr lang="en-GB" sz="3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2776"/>
            <a:ext cx="8075240" cy="4608512"/>
          </a:xfrm>
        </p:spPr>
        <p:txBody>
          <a:bodyPr>
            <a:normAutofit fontScale="25000" lnSpcReduction="20000"/>
          </a:bodyPr>
          <a:lstStyle/>
          <a:p>
            <a:r>
              <a:rPr lang="en-GB" sz="6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music to Jupiter is also used for the ‘World in Union’ (lyrics by Charlie </a:t>
            </a:r>
            <a:r>
              <a:rPr lang="en-GB" sz="6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Skarbek</a:t>
            </a:r>
            <a:r>
              <a:rPr lang="en-GB" sz="6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), the theme to the Rugby World Cup.</a:t>
            </a:r>
          </a:p>
          <a:p>
            <a:r>
              <a:rPr lang="en-GB" sz="6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music has a very royal and patriotic feel, which is why it was chosen for this purpose. </a:t>
            </a:r>
          </a:p>
          <a:p>
            <a:endParaRPr lang="en-GB" sz="6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2">
              <a:buNone/>
            </a:pPr>
            <a:r>
              <a:rPr lang="en-GB" sz="6400" b="1" i="1" dirty="0" smtClean="0">
                <a:latin typeface="Comic Sans MS" pitchFamily="66" charset="0"/>
              </a:rPr>
              <a:t>There’s a dream, I feel, so rare, so real</a:t>
            </a:r>
          </a:p>
          <a:p>
            <a:pPr lvl="2">
              <a:buNone/>
            </a:pPr>
            <a:r>
              <a:rPr lang="en-GB" sz="6400" b="1" i="1" dirty="0" smtClean="0">
                <a:latin typeface="Comic Sans MS" pitchFamily="66" charset="0"/>
              </a:rPr>
              <a:t>All the world in union, the world as one</a:t>
            </a:r>
          </a:p>
          <a:p>
            <a:pPr lvl="2">
              <a:buNone/>
            </a:pPr>
            <a:endParaRPr lang="en-GB" sz="6400" b="1" i="1" dirty="0" smtClean="0">
              <a:latin typeface="Comic Sans MS" pitchFamily="66" charset="0"/>
            </a:endParaRPr>
          </a:p>
          <a:p>
            <a:pPr lvl="2">
              <a:buNone/>
            </a:pPr>
            <a:r>
              <a:rPr lang="en-GB" sz="6400" b="1" i="1" dirty="0" smtClean="0">
                <a:latin typeface="Comic Sans MS" pitchFamily="66" charset="0"/>
              </a:rPr>
              <a:t>Gathering together, one mind, one heart</a:t>
            </a:r>
          </a:p>
          <a:p>
            <a:pPr lvl="2">
              <a:buNone/>
            </a:pPr>
            <a:r>
              <a:rPr lang="en-GB" sz="6400" b="1" i="1" dirty="0" smtClean="0">
                <a:latin typeface="Comic Sans MS" pitchFamily="66" charset="0"/>
              </a:rPr>
              <a:t>Every creed, every colour, once joined, never apart</a:t>
            </a:r>
          </a:p>
          <a:p>
            <a:pPr lvl="2">
              <a:buNone/>
            </a:pPr>
            <a:endParaRPr lang="en-GB" sz="6400" b="1" i="1" dirty="0" smtClean="0">
              <a:latin typeface="Comic Sans MS" pitchFamily="66" charset="0"/>
            </a:endParaRPr>
          </a:p>
          <a:p>
            <a:pPr lvl="2">
              <a:buNone/>
            </a:pPr>
            <a:r>
              <a:rPr lang="en-GB" sz="6400" b="1" i="1" dirty="0" smtClean="0">
                <a:latin typeface="Comic Sans MS" pitchFamily="66" charset="0"/>
              </a:rPr>
              <a:t>Searching for the best in me, I will find what I can be</a:t>
            </a:r>
          </a:p>
          <a:p>
            <a:pPr lvl="2">
              <a:buNone/>
            </a:pPr>
            <a:r>
              <a:rPr lang="en-GB" sz="6400" b="1" i="1" dirty="0" smtClean="0">
                <a:latin typeface="Comic Sans MS" pitchFamily="66" charset="0"/>
              </a:rPr>
              <a:t>If I win, lose or draw, there’s a winner in us all...</a:t>
            </a:r>
          </a:p>
          <a:p>
            <a:pPr lvl="2">
              <a:buNone/>
            </a:pPr>
            <a:endParaRPr lang="en-GB" sz="6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6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Listen to ‘The World in Union’:</a:t>
            </a:r>
            <a:r>
              <a:rPr lang="en-GB" sz="6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en-GB" sz="6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Which of the human values does ‘The World in Union’ remind you of?</a:t>
            </a:r>
            <a:endParaRPr lang="en-GB" sz="6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>
              <a:buNone/>
            </a:pPr>
            <a:r>
              <a:rPr lang="en-GB" sz="6400" u="sng" dirty="0" smtClean="0">
                <a:latin typeface="Comic Sans MS" pitchFamily="66" charset="0"/>
                <a:hlinkClick r:id="rId3"/>
              </a:rPr>
              <a:t>https://www.youtube.com/watch?v=xY24sAfIzXo</a:t>
            </a:r>
            <a:endParaRPr lang="en-GB" sz="6400" dirty="0" smtClean="0">
              <a:latin typeface="Comic Sans MS" pitchFamily="66" charset="0"/>
            </a:endParaRPr>
          </a:p>
          <a:p>
            <a:endParaRPr lang="en-GB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7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4834880" cy="4641379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Gustav Holst was an English composer and music teacher for over 20 years.</a:t>
            </a:r>
          </a:p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Most of the music he composed was original, but he had influences from Hindu spiritualism and English folk tunes.</a:t>
            </a:r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5582" y="1484784"/>
            <a:ext cx="339444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041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4834880" cy="4641379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Gustav </a:t>
            </a:r>
            <a:r>
              <a:rPr lang="en-GB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was born in Cheltenham, England on the 21</a:t>
            </a:r>
            <a:r>
              <a:rPr lang="en-GB" sz="28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September 1874.</a:t>
            </a:r>
          </a:p>
          <a:p>
            <a:pPr>
              <a:buNone/>
            </a:pPr>
            <a:endParaRPr lang="en-GB" sz="1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1600" dirty="0" smtClean="0">
                <a:latin typeface="Comic Sans MS" pitchFamily="66" charset="0"/>
              </a:rPr>
              <a:t>      </a:t>
            </a:r>
          </a:p>
          <a:p>
            <a:pPr>
              <a:buNone/>
            </a:pPr>
            <a:endParaRPr lang="en-GB" sz="1600" dirty="0" smtClean="0">
              <a:latin typeface="Comic Sans MS" pitchFamily="66" charset="0"/>
            </a:endParaRPr>
          </a:p>
          <a:p>
            <a:pPr>
              <a:buNone/>
            </a:pPr>
            <a:endParaRPr lang="en-GB" sz="1600" dirty="0" smtClean="0">
              <a:latin typeface="Comic Sans MS" pitchFamily="66" charset="0"/>
            </a:endParaRPr>
          </a:p>
          <a:p>
            <a:pPr>
              <a:buNone/>
            </a:pPr>
            <a:endParaRPr lang="en-GB" sz="1600" dirty="0" smtClean="0">
              <a:latin typeface="Comic Sans MS" pitchFamily="66" charset="0"/>
            </a:endParaRPr>
          </a:p>
          <a:p>
            <a:pPr>
              <a:buNone/>
            </a:pPr>
            <a:endParaRPr lang="en-GB" sz="1600" dirty="0" smtClean="0">
              <a:latin typeface="Comic Sans MS" pitchFamily="66" charset="0"/>
            </a:endParaRPr>
          </a:p>
          <a:p>
            <a:pPr>
              <a:buNone/>
            </a:pPr>
            <a:endParaRPr lang="en-GB" sz="1600" dirty="0" smtClean="0">
              <a:latin typeface="Comic Sans MS" pitchFamily="66" charset="0"/>
            </a:endParaRPr>
          </a:p>
          <a:p>
            <a:pPr>
              <a:buNone/>
            </a:pPr>
            <a:endParaRPr lang="en-GB" sz="1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1600" dirty="0" smtClean="0">
                <a:latin typeface="Comic Sans MS" pitchFamily="66" charset="0"/>
              </a:rPr>
              <a:t>       </a:t>
            </a:r>
            <a:r>
              <a:rPr lang="en-GB" sz="1400" dirty="0" smtClean="0">
                <a:latin typeface="Comic Sans MS" pitchFamily="66" charset="0"/>
              </a:rPr>
              <a:t>Statue of </a:t>
            </a:r>
            <a:r>
              <a:rPr lang="en-GB" sz="1400" dirty="0" err="1" smtClean="0">
                <a:latin typeface="Comic Sans MS" pitchFamily="66" charset="0"/>
              </a:rPr>
              <a:t>Holst</a:t>
            </a:r>
            <a:r>
              <a:rPr lang="en-GB" sz="1400" dirty="0" smtClean="0">
                <a:latin typeface="Comic Sans MS" pitchFamily="66" charset="0"/>
              </a:rPr>
              <a:t> in his home town.</a:t>
            </a: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7674" y="1628801"/>
            <a:ext cx="2852718" cy="355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852936"/>
            <a:ext cx="1887561" cy="232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5373216"/>
            <a:ext cx="140811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504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 was born into a very musical family.  His grandfather was a harp composer and teacher; his father was an organist, pianist and choirmaster, and his mother was a singer</a:t>
            </a: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795705"/>
            <a:ext cx="1440160" cy="219844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8" y="2901411"/>
            <a:ext cx="1821967" cy="24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3" y="2811058"/>
            <a:ext cx="1626612" cy="202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937251" y="4839511"/>
            <a:ext cx="1592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Clara Holst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49941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Gustavus von Holst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536348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Adolf Holst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4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49239" y="361558"/>
            <a:ext cx="854948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</a:p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 </a:t>
            </a:r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child, Gustav </a:t>
            </a:r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was taught the piano and violin. 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10619" y="4365104"/>
            <a:ext cx="4683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This is Holst’s piano. You can see it in the Holst Birthplace Museum. He composed </a:t>
            </a:r>
            <a:r>
              <a:rPr lang="en-GB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Planets</a:t>
            </a: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on this piano.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5" y="1977995"/>
            <a:ext cx="2570535" cy="343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5613400" y="1545936"/>
            <a:ext cx="353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This is Holst playing the violin.</a:t>
            </a:r>
          </a:p>
        </p:txBody>
      </p:sp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1552863"/>
            <a:ext cx="4209452" cy="280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09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71655" y="976958"/>
            <a:ext cx="854948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Gustav was a sickly child.  His eyes were weak, but no-one realised that he needed to wear glasses. </a:t>
            </a: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His chest was weak and he suffered from asthma.  </a:t>
            </a:r>
          </a:p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When he was young, Gustav hated playing the violin, but enjoyed playing the piano.</a:t>
            </a:r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2083" y="3654615"/>
            <a:ext cx="3023791" cy="201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260648"/>
            <a:ext cx="8743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34271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49237" y="1268761"/>
            <a:ext cx="612296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Unfortunately, Holst also had pain in his hands, so it made practising the piano very difficult and painful.</a:t>
            </a: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After leaving school, he got his first job as an organist and choirmaster.</a:t>
            </a:r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5928" y="2094157"/>
            <a:ext cx="2494459" cy="228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260648"/>
            <a:ext cx="8743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108432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46681" y="1414740"/>
            <a:ext cx="854948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 became a student at the Royal College of Music, where he studied composition.</a:t>
            </a: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Unfortunately, the pain in his right hand became worse.  Playing for a long time                           was impossible and he had to                        accept that he would never be a           professional concert pianist.</a:t>
            </a:r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2" descr="http://t3.gstatic.com/images?q=tbn:ANd9GcRUqe9llqK-Op9W4PcgyG0f-7EEKXgaBhiiM3S6IFACIaNOHC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91027"/>
            <a:ext cx="3220368" cy="21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260648"/>
            <a:ext cx="8743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42220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1087</Words>
  <Application>Microsoft Office PowerPoint</Application>
  <PresentationFormat>On-screen Show (4:3)</PresentationFormat>
  <Paragraphs>122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  <vt:variant>
        <vt:lpstr>Custom Shows</vt:lpstr>
      </vt:variant>
      <vt:variant>
        <vt:i4>9</vt:i4>
      </vt:variant>
    </vt:vector>
  </HeadingPairs>
  <TitlesOfParts>
    <vt:vector size="30" baseType="lpstr">
      <vt:lpstr>Office Theme</vt:lpstr>
      <vt:lpstr>Gustav Holst and The Planets</vt:lpstr>
      <vt:lpstr>Week 6 – Jupiter  (Gustav Holst, The Planets Suite)</vt:lpstr>
      <vt:lpstr>Learning about a famous composer’s life</vt:lpstr>
      <vt:lpstr>Learning about a famous composer’s life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Jupiter</vt:lpstr>
      <vt:lpstr>Learning about a song based on Gustav Holst’s Jupiter</vt:lpstr>
      <vt:lpstr>Learning about a song based on Gustav Holst’s Jupiter</vt:lpstr>
      <vt:lpstr>Learning about a song based on Gustav Holst’s Jupiter</vt:lpstr>
      <vt:lpstr>Slide 18</vt:lpstr>
      <vt:lpstr>Learning about a song based on Gustav Holst’s Jupiter</vt:lpstr>
      <vt:lpstr>Learning about a song based on  Gustav Holst’s Jupiter</vt:lpstr>
      <vt:lpstr>Gustav Holst's life</vt:lpstr>
      <vt:lpstr>Mars the bringer of war</vt:lpstr>
      <vt:lpstr>Venus the bringer of peace</vt:lpstr>
      <vt:lpstr>Mercury the winged messenger</vt:lpstr>
      <vt:lpstr>Jupiter the bringer of jollity</vt:lpstr>
      <vt:lpstr>Saturn the bringer of old age</vt:lpstr>
      <vt:lpstr>Uranus the magician</vt:lpstr>
      <vt:lpstr>Neptune the mystic</vt:lpstr>
      <vt:lpstr>Pluto the renewer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Gustav Holst and The Planets</dc:title>
  <dc:creator>N Harris</dc:creator>
  <cp:lastModifiedBy>george</cp:lastModifiedBy>
  <cp:revision>106</cp:revision>
  <dcterms:created xsi:type="dcterms:W3CDTF">2013-03-16T13:15:42Z</dcterms:created>
  <dcterms:modified xsi:type="dcterms:W3CDTF">2021-02-07T14:44:43Z</dcterms:modified>
</cp:coreProperties>
</file>