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336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0527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4938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862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2564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67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860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767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211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1/10/2021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8875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566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1/10/2021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1977690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0" r:id="rId5"/>
    <p:sldLayoutId id="2147483725" r:id="rId6"/>
    <p:sldLayoutId id="2147483726" r:id="rId7"/>
    <p:sldLayoutId id="2147483727" r:id="rId8"/>
    <p:sldLayoutId id="2147483728" r:id="rId9"/>
    <p:sldLayoutId id="2147483729" r:id="rId10"/>
    <p:sldLayoutId id="2147483731"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overeading4kids.co.uk/extract/9408/Wild-Boy-by-Rob-Lloyd-Jones.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arkbialczak.com/2018/01/08/hugh-jackman-shows-hes-quite-the-great-showman-indeed/"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9" name="Rectangle 138">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1" name="Rectangle 140">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a:extLst>
              <a:ext uri="{FF2B5EF4-FFF2-40B4-BE49-F238E27FC236}">
                <a16:creationId xmlns:a16="http://schemas.microsoft.com/office/drawing/2014/main" id="{B5DBD853-493C-49B7-A54F-BFDB482B38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73"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5D5E553-1735-4DD3-9E81-D554129D879A}"/>
              </a:ext>
            </a:extLst>
          </p:cNvPr>
          <p:cNvSpPr>
            <a:spLocks noGrp="1"/>
          </p:cNvSpPr>
          <p:nvPr>
            <p:ph type="ctrTitle"/>
          </p:nvPr>
        </p:nvSpPr>
        <p:spPr>
          <a:xfrm>
            <a:off x="4465575" y="642594"/>
            <a:ext cx="7354568" cy="687330"/>
          </a:xfrm>
        </p:spPr>
        <p:txBody>
          <a:bodyPr vert="horz" lIns="91440" tIns="45720" rIns="91440" bIns="45720" rtlCol="0" anchor="ctr">
            <a:normAutofit fontScale="90000"/>
          </a:bodyPr>
          <a:lstStyle/>
          <a:p>
            <a:pPr algn="r">
              <a:lnSpc>
                <a:spcPct val="90000"/>
              </a:lnSpc>
            </a:pPr>
            <a:br>
              <a:rPr lang="en-US" sz="4800" b="0" i="0" u="none" strike="noStrike" dirty="0">
                <a:solidFill>
                  <a:schemeClr val="tx1"/>
                </a:solidFill>
                <a:effectLst/>
              </a:rPr>
            </a:br>
            <a:r>
              <a:rPr lang="en-US" sz="4800" cap="none" spc="0" dirty="0"/>
              <a:t> </a:t>
            </a:r>
          </a:p>
        </p:txBody>
      </p:sp>
      <p:sp>
        <p:nvSpPr>
          <p:cNvPr id="3" name="Subtitle 2">
            <a:extLst>
              <a:ext uri="{FF2B5EF4-FFF2-40B4-BE49-F238E27FC236}">
                <a16:creationId xmlns:a16="http://schemas.microsoft.com/office/drawing/2014/main" id="{DDE982BA-313E-47D6-A862-6D3F49474813}"/>
              </a:ext>
            </a:extLst>
          </p:cNvPr>
          <p:cNvSpPr>
            <a:spLocks noGrp="1"/>
          </p:cNvSpPr>
          <p:nvPr>
            <p:ph type="subTitle" idx="1"/>
          </p:nvPr>
        </p:nvSpPr>
        <p:spPr>
          <a:xfrm>
            <a:off x="4817146" y="1604772"/>
            <a:ext cx="6280826" cy="3648456"/>
          </a:xfrm>
        </p:spPr>
        <p:txBody>
          <a:bodyPr vert="horz" lIns="91440" tIns="45720" rIns="91440" bIns="45720" rtlCol="0">
            <a:normAutofit fontScale="92500" lnSpcReduction="20000"/>
          </a:bodyPr>
          <a:lstStyle/>
          <a:p>
            <a:pPr algn="l">
              <a:lnSpc>
                <a:spcPct val="100000"/>
              </a:lnSpc>
              <a:spcAft>
                <a:spcPts val="600"/>
              </a:spcAft>
            </a:pPr>
            <a:endParaRPr lang="en-US" sz="2800" b="0" i="0" u="none" strike="noStrike" dirty="0">
              <a:solidFill>
                <a:schemeClr val="tx1"/>
              </a:solidFill>
              <a:effectLst/>
            </a:endParaRPr>
          </a:p>
          <a:p>
            <a:pPr algn="l">
              <a:lnSpc>
                <a:spcPct val="100000"/>
              </a:lnSpc>
              <a:spcAft>
                <a:spcPts val="600"/>
              </a:spcAft>
            </a:pPr>
            <a:endParaRPr lang="en-US" sz="2800" b="0" i="0" u="none" strike="noStrike" dirty="0">
              <a:solidFill>
                <a:schemeClr val="tx1"/>
              </a:solidFill>
              <a:effectLst/>
            </a:endParaRPr>
          </a:p>
          <a:p>
            <a:pPr algn="l">
              <a:lnSpc>
                <a:spcPct val="100000"/>
              </a:lnSpc>
              <a:spcAft>
                <a:spcPts val="600"/>
              </a:spcAft>
            </a:pPr>
            <a:r>
              <a:rPr lang="en-US" sz="6000" b="0" i="0" u="none" strike="noStrike" dirty="0">
                <a:solidFill>
                  <a:schemeClr val="tx1"/>
                </a:solidFill>
                <a:effectLst/>
              </a:rPr>
              <a:t>Wild Boy</a:t>
            </a:r>
          </a:p>
          <a:p>
            <a:pPr algn="l">
              <a:lnSpc>
                <a:spcPct val="100000"/>
              </a:lnSpc>
              <a:spcAft>
                <a:spcPts val="600"/>
              </a:spcAft>
            </a:pPr>
            <a:endParaRPr lang="en-US" sz="6000" dirty="0">
              <a:solidFill>
                <a:schemeClr val="tx1"/>
              </a:solidFill>
            </a:endParaRPr>
          </a:p>
          <a:p>
            <a:pPr algn="l">
              <a:lnSpc>
                <a:spcPct val="100000"/>
              </a:lnSpc>
              <a:spcAft>
                <a:spcPts val="600"/>
              </a:spcAft>
            </a:pPr>
            <a:br>
              <a:rPr lang="en-US" b="0" dirty="0">
                <a:solidFill>
                  <a:schemeClr val="tx1"/>
                </a:solidFill>
                <a:effectLst/>
              </a:rPr>
            </a:br>
            <a:r>
              <a:rPr lang="en-US" b="0" i="0" u="none" strike="noStrike" dirty="0">
                <a:solidFill>
                  <a:schemeClr val="tx1"/>
                </a:solidFill>
                <a:effectLst/>
              </a:rPr>
              <a:t>Prologue: Pages 7-10</a:t>
            </a:r>
            <a:endParaRPr lang="en-US" b="0" dirty="0">
              <a:solidFill>
                <a:schemeClr val="tx1"/>
              </a:solidFill>
              <a:effectLst/>
            </a:endParaRPr>
          </a:p>
          <a:p>
            <a:pPr algn="l">
              <a:lnSpc>
                <a:spcPct val="100000"/>
              </a:lnSpc>
              <a:spcAft>
                <a:spcPts val="600"/>
              </a:spcAft>
            </a:pPr>
            <a:r>
              <a:rPr lang="en-US" b="0" i="0" u="sng" strike="noStrike" dirty="0">
                <a:solidFill>
                  <a:schemeClr val="tx1"/>
                </a:solidFill>
                <a:effectLst/>
                <a:hlinkClick r:id="rId3"/>
              </a:rPr>
              <a:t>https://www.lovereading4kids.co.uk/extract/9408/Wild-Boy-by-Rob-Lloyd-Jones.html</a:t>
            </a:r>
            <a:endParaRPr lang="en-US" b="0" dirty="0">
              <a:solidFill>
                <a:schemeClr val="tx1"/>
              </a:solidFill>
              <a:effectLst/>
            </a:endParaRPr>
          </a:p>
          <a:p>
            <a:pPr algn="l">
              <a:lnSpc>
                <a:spcPct val="100000"/>
              </a:lnSpc>
              <a:spcAft>
                <a:spcPts val="600"/>
              </a:spcAft>
            </a:pPr>
            <a:endParaRPr lang="en-US" dirty="0">
              <a:solidFill>
                <a:schemeClr val="tx1"/>
              </a:solidFill>
            </a:endParaRPr>
          </a:p>
        </p:txBody>
      </p:sp>
      <p:sp>
        <p:nvSpPr>
          <p:cNvPr id="25" name="TextBox 24">
            <a:extLst>
              <a:ext uri="{FF2B5EF4-FFF2-40B4-BE49-F238E27FC236}">
                <a16:creationId xmlns:a16="http://schemas.microsoft.com/office/drawing/2014/main" id="{B5EF21BD-7432-4487-90E9-95D34B98FEBA}"/>
              </a:ext>
            </a:extLst>
          </p:cNvPr>
          <p:cNvSpPr txBox="1"/>
          <p:nvPr/>
        </p:nvSpPr>
        <p:spPr>
          <a:xfrm>
            <a:off x="8142515" y="616927"/>
            <a:ext cx="3483428" cy="369332"/>
          </a:xfrm>
          <a:prstGeom prst="rect">
            <a:avLst/>
          </a:prstGeom>
          <a:noFill/>
        </p:spPr>
        <p:txBody>
          <a:bodyPr wrap="square">
            <a:spAutoFit/>
          </a:bodyPr>
          <a:lstStyle/>
          <a:p>
            <a:pPr>
              <a:spcAft>
                <a:spcPts val="600"/>
              </a:spcAft>
            </a:pPr>
            <a:r>
              <a:rPr lang="en-GB" b="0" dirty="0">
                <a:effectLst/>
              </a:rPr>
              <a:t> </a:t>
            </a:r>
            <a:r>
              <a:rPr lang="en-GB" b="0" u="sng" dirty="0">
                <a:effectLst/>
              </a:rPr>
              <a:t>Wednesday 13</a:t>
            </a:r>
            <a:r>
              <a:rPr lang="en-GB" b="0" u="sng" baseline="30000" dirty="0">
                <a:effectLst/>
              </a:rPr>
              <a:t>th</a:t>
            </a:r>
            <a:r>
              <a:rPr lang="en-GB" b="0" u="sng" dirty="0">
                <a:effectLst/>
              </a:rPr>
              <a:t> January 2021</a:t>
            </a:r>
            <a:endParaRPr lang="en-GB" u="sng" dirty="0"/>
          </a:p>
        </p:txBody>
      </p:sp>
    </p:spTree>
    <p:extLst>
      <p:ext uri="{BB962C8B-B14F-4D97-AF65-F5344CB8AC3E}">
        <p14:creationId xmlns:p14="http://schemas.microsoft.com/office/powerpoint/2010/main" val="45157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3178FF3-8B3C-4D71-8F63-A7585E8AA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31" r="-1" b="8518"/>
          <a:stretch/>
        </p:blipFill>
        <p:spPr bwMode="auto">
          <a:xfrm>
            <a:off x="3048"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73" name="Rectangle 72">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0F460126-1F29-4D33-B294-676457FF8360}"/>
              </a:ext>
            </a:extLst>
          </p:cNvPr>
          <p:cNvSpPr>
            <a:spLocks noGrp="1"/>
          </p:cNvSpPr>
          <p:nvPr>
            <p:ph idx="1"/>
          </p:nvPr>
        </p:nvSpPr>
        <p:spPr>
          <a:xfrm>
            <a:off x="6199779" y="1294580"/>
            <a:ext cx="4633415" cy="2572193"/>
          </a:xfrm>
        </p:spPr>
        <p:txBody>
          <a:bodyPr>
            <a:normAutofit/>
          </a:bodyPr>
          <a:lstStyle/>
          <a:p>
            <a:pPr marL="0" indent="0">
              <a:buNone/>
            </a:pPr>
            <a:r>
              <a:rPr lang="en-GB" sz="2400" dirty="0">
                <a:latin typeface="Arial" panose="020B0604020202020204" pitchFamily="34" charset="0"/>
              </a:rPr>
              <a:t>rickety</a:t>
            </a:r>
          </a:p>
          <a:p>
            <a:pPr marL="0" indent="0">
              <a:buNone/>
            </a:pPr>
            <a:endParaRPr lang="en-GB" sz="2400" b="0" i="0" u="none" strike="noStrike" dirty="0">
              <a:effectLst/>
              <a:latin typeface="Arial" panose="020B0604020202020204" pitchFamily="34" charset="0"/>
            </a:endParaRPr>
          </a:p>
          <a:p>
            <a:pPr marL="0" indent="0">
              <a:buNone/>
            </a:pPr>
            <a:r>
              <a:rPr lang="en-GB" sz="2400" b="0" i="0" u="none" strike="noStrike" dirty="0">
                <a:effectLst/>
                <a:latin typeface="Arial" panose="020B0604020202020204" pitchFamily="34" charset="0"/>
              </a:rPr>
              <a:t>a </a:t>
            </a:r>
            <a:r>
              <a:rPr lang="en-GB" sz="2400" b="1" i="0" u="sng" dirty="0">
                <a:effectLst/>
                <a:latin typeface="Arial" panose="020B0604020202020204" pitchFamily="34" charset="0"/>
              </a:rPr>
              <a:t>rickety</a:t>
            </a:r>
            <a:r>
              <a:rPr lang="en-GB" sz="2400" b="0" i="0" u="none" strike="noStrike" dirty="0">
                <a:effectLst/>
                <a:latin typeface="Arial" panose="020B0604020202020204" pitchFamily="34" charset="0"/>
              </a:rPr>
              <a:t> flight of stairs</a:t>
            </a:r>
            <a:endParaRPr lang="en-GB" sz="2400" dirty="0"/>
          </a:p>
        </p:txBody>
      </p:sp>
    </p:spTree>
    <p:extLst>
      <p:ext uri="{BB962C8B-B14F-4D97-AF65-F5344CB8AC3E}">
        <p14:creationId xmlns:p14="http://schemas.microsoft.com/office/powerpoint/2010/main" val="160989887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16E9FD6-91CE-47AB-9A55-CE69FA3AAAF1}"/>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spcAft>
                <a:spcPts val="1600"/>
              </a:spcAft>
            </a:pPr>
            <a:r>
              <a:rPr lang="en-US" sz="2600" i="0" u="none" strike="noStrike" cap="all" spc="-100">
                <a:solidFill>
                  <a:schemeClr val="bg1"/>
                </a:solidFill>
              </a:rPr>
              <a:t>Why do you think the author chose to have this weather and imagery at the very start of this prologue?</a:t>
            </a:r>
            <a:endParaRPr lang="en-US" sz="2600" cap="all" spc="-100">
              <a:solidFill>
                <a:schemeClr val="bg1"/>
              </a:solidFill>
            </a:endParaRP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F5C11864-5ED3-448C-993A-DC01C1C090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024071"/>
            <a:ext cx="6202238" cy="480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7815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A220-6D7E-46BF-90A2-E6A0778268D2}"/>
              </a:ext>
            </a:extLst>
          </p:cNvPr>
          <p:cNvSpPr>
            <a:spLocks noGrp="1"/>
          </p:cNvSpPr>
          <p:nvPr>
            <p:ph type="title"/>
          </p:nvPr>
        </p:nvSpPr>
        <p:spPr>
          <a:xfrm>
            <a:off x="1066800" y="3972733"/>
            <a:ext cx="6594007" cy="1980011"/>
          </a:xfrm>
        </p:spPr>
        <p:txBody>
          <a:bodyPr>
            <a:normAutofit fontScale="90000"/>
          </a:bodyPr>
          <a:lstStyle/>
          <a:p>
            <a:pPr marL="457200" rtl="0">
              <a:spcBef>
                <a:spcPts val="0"/>
              </a:spcBef>
              <a:spcAft>
                <a:spcPts val="1600"/>
              </a:spcAft>
            </a:pPr>
            <a:r>
              <a:rPr lang="en-GB" sz="3200" b="0" i="0" u="none" strike="noStrike" dirty="0">
                <a:solidFill>
                  <a:srgbClr val="3D464D"/>
                </a:solidFill>
                <a:effectLst/>
                <a:latin typeface="+mn-lt"/>
              </a:rPr>
              <a:t>What do these two things tell us?</a:t>
            </a:r>
            <a:br>
              <a:rPr lang="en-GB" sz="3200" b="0" i="0" u="none" strike="noStrike" dirty="0">
                <a:solidFill>
                  <a:srgbClr val="3D464D"/>
                </a:solidFill>
                <a:effectLst/>
                <a:latin typeface="+mn-lt"/>
              </a:rPr>
            </a:br>
            <a:br>
              <a:rPr lang="en-GB" sz="3200" b="0" dirty="0">
                <a:effectLst/>
                <a:latin typeface="+mn-lt"/>
              </a:rPr>
            </a:br>
            <a:r>
              <a:rPr lang="en-GB" sz="3200" b="0" i="0" u="none" strike="noStrike" dirty="0">
                <a:solidFill>
                  <a:srgbClr val="3D464D"/>
                </a:solidFill>
                <a:effectLst/>
                <a:latin typeface="+mn-lt"/>
              </a:rPr>
              <a:t>The bloodshot eyes widening</a:t>
            </a:r>
            <a:br>
              <a:rPr lang="en-GB" sz="3200" b="0" i="0" u="none" strike="noStrike" dirty="0">
                <a:solidFill>
                  <a:srgbClr val="3D464D"/>
                </a:solidFill>
                <a:effectLst/>
                <a:latin typeface="+mn-lt"/>
              </a:rPr>
            </a:br>
            <a:r>
              <a:rPr lang="en-GB" sz="3200" b="0" i="0" u="none" strike="noStrike" dirty="0">
                <a:solidFill>
                  <a:srgbClr val="3D464D"/>
                </a:solidFill>
                <a:effectLst/>
                <a:latin typeface="+mn-lt"/>
              </a:rPr>
              <a:t>The use of </a:t>
            </a:r>
            <a:r>
              <a:rPr lang="en-GB" sz="3200" b="0" i="1" u="none" strike="noStrike" dirty="0">
                <a:solidFill>
                  <a:srgbClr val="3D464D"/>
                </a:solidFill>
                <a:effectLst/>
                <a:latin typeface="+mn-lt"/>
              </a:rPr>
              <a:t>italics</a:t>
            </a:r>
            <a:br>
              <a:rPr lang="en-GB" sz="1800" b="0" i="0" u="none" strike="noStrike" dirty="0">
                <a:solidFill>
                  <a:srgbClr val="3D464D"/>
                </a:solidFill>
                <a:effectLst/>
                <a:latin typeface="Arial" panose="020B0604020202020204" pitchFamily="34" charset="0"/>
              </a:rPr>
            </a:br>
            <a:endParaRPr lang="en-GB" dirty="0"/>
          </a:p>
        </p:txBody>
      </p:sp>
      <p:pic>
        <p:nvPicPr>
          <p:cNvPr id="5122" name="Picture 2">
            <a:extLst>
              <a:ext uri="{FF2B5EF4-FFF2-40B4-BE49-F238E27FC236}">
                <a16:creationId xmlns:a16="http://schemas.microsoft.com/office/drawing/2014/main" id="{770CEB0B-68A5-4434-8AEA-727DB1BFE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9" t="7660" r="5855"/>
          <a:stretch/>
        </p:blipFill>
        <p:spPr bwMode="auto">
          <a:xfrm>
            <a:off x="1593980" y="2064173"/>
            <a:ext cx="9004040" cy="16421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DDF8FEB-A982-4378-BE97-40B91CFE9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02" y="235993"/>
            <a:ext cx="2021633" cy="2021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741E5D-CA53-4FAA-98C3-DD78704E67E3}"/>
              </a:ext>
            </a:extLst>
          </p:cNvPr>
          <p:cNvSpPr txBox="1"/>
          <p:nvPr/>
        </p:nvSpPr>
        <p:spPr>
          <a:xfrm>
            <a:off x="4238430" y="876853"/>
            <a:ext cx="4478694" cy="523220"/>
          </a:xfrm>
          <a:prstGeom prst="rect">
            <a:avLst/>
          </a:prstGeom>
          <a:noFill/>
        </p:spPr>
        <p:txBody>
          <a:bodyPr wrap="square" rtlCol="0">
            <a:spAutoFit/>
          </a:bodyPr>
          <a:lstStyle/>
          <a:p>
            <a:r>
              <a:rPr lang="en-GB" sz="2800" dirty="0"/>
              <a:t>Individual thinking</a:t>
            </a:r>
          </a:p>
        </p:txBody>
      </p:sp>
    </p:spTree>
    <p:extLst>
      <p:ext uri="{BB962C8B-B14F-4D97-AF65-F5344CB8AC3E}">
        <p14:creationId xmlns:p14="http://schemas.microsoft.com/office/powerpoint/2010/main" val="78842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8A931EA2-33E8-459C-8029-38D572EEE149}"/>
              </a:ext>
            </a:extLst>
          </p:cNvPr>
          <p:cNvSpPr>
            <a:spLocks noGrp="1"/>
          </p:cNvSpPr>
          <p:nvPr>
            <p:ph type="title"/>
          </p:nvPr>
        </p:nvSpPr>
        <p:spPr>
          <a:xfrm>
            <a:off x="983887" y="1185059"/>
            <a:ext cx="3491832" cy="4487882"/>
          </a:xfrm>
        </p:spPr>
        <p:txBody>
          <a:bodyPr>
            <a:normAutofit/>
          </a:bodyPr>
          <a:lstStyle/>
          <a:p>
            <a:pPr algn="ctr"/>
            <a:r>
              <a:rPr lang="en-GB" sz="4100" b="0" i="0" u="none" strike="noStrike" dirty="0">
                <a:effectLst/>
                <a:latin typeface="Arial" panose="020B0604020202020204" pitchFamily="34" charset="0"/>
              </a:rPr>
              <a:t>Find and copy any words or phrases that suggest ‘the boy’ might be dangerous.</a:t>
            </a:r>
            <a:br>
              <a:rPr lang="en-GB" sz="4100" b="0" dirty="0">
                <a:effectLst/>
              </a:rPr>
            </a:br>
            <a:endParaRPr lang="en-GB" sz="4100" dirty="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88A58FD7-B63E-4F24-A2AC-72255F86C9AA}"/>
              </a:ext>
            </a:extLst>
          </p:cNvPr>
          <p:cNvSpPr>
            <a:spLocks noGrp="1"/>
          </p:cNvSpPr>
          <p:nvPr>
            <p:ph idx="1"/>
          </p:nvPr>
        </p:nvSpPr>
        <p:spPr>
          <a:xfrm>
            <a:off x="6403656" y="936416"/>
            <a:ext cx="4870512" cy="4985169"/>
          </a:xfrm>
        </p:spPr>
        <p:txBody>
          <a:bodyPr anchor="ctr">
            <a:normAutofit/>
          </a:bodyPr>
          <a:lstStyle/>
          <a:p>
            <a:pPr marL="0" indent="0">
              <a:lnSpc>
                <a:spcPct val="110000"/>
              </a:lnSpc>
              <a:buNone/>
            </a:pPr>
            <a:r>
              <a:rPr lang="en-GB" sz="1300" dirty="0"/>
              <a:t>The door opened with a groan, and they stepped inside. The room was musty and dusty and stank of damp. A ragged crow was perched in a narrow window, its eyes gleaming like black diamonds in Copyright © first year of publication Individual author and/or Walker Books Ltd. All rights reserved. W 10 E the lamplight. Beside the window, another animal nested among a bundle of sacks. No, not an animal. It was a boy. The boy sat very still, staring out of the window. “That him?” the showman asked. Master </a:t>
            </a:r>
            <a:r>
              <a:rPr lang="en-GB" sz="1300" dirty="0" err="1"/>
              <a:t>Bledlow</a:t>
            </a:r>
            <a:r>
              <a:rPr lang="en-GB" sz="1300" dirty="0"/>
              <a:t> raised his lamp so its light fell on the boy’s back. “See?” he said. And now the showman saw. The boy was covered almost completely in hair. Dark brown hair, matted and tangled with dirt. It grew all over his back, his shoulders and his chest. A darker swathe hung from his head, and a thick layer spread all over his face, smoothed and parted down the middle. It hid the boy’s features completely, apart from two big eyes, big like an owl’s eyes. Startlingly green, they sparkled even in the murky light from the moon. As the boy sat perfectly still, those eyes moved at incredible speed, watching the foggy scene outside. </a:t>
            </a:r>
            <a:br>
              <a:rPr lang="en-GB" sz="1300" dirty="0"/>
            </a:br>
            <a:endParaRPr lang="en-GB" sz="1300" dirty="0"/>
          </a:p>
        </p:txBody>
      </p:sp>
      <p:pic>
        <p:nvPicPr>
          <p:cNvPr id="6146" name="Picture 2">
            <a:extLst>
              <a:ext uri="{FF2B5EF4-FFF2-40B4-BE49-F238E27FC236}">
                <a16:creationId xmlns:a16="http://schemas.microsoft.com/office/drawing/2014/main" id="{574C5CAB-5D08-408D-B9EE-E4B1D840E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27" y="11835"/>
            <a:ext cx="1732989" cy="1732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8F26AF-D694-4E18-9811-27085E186BCA}"/>
              </a:ext>
            </a:extLst>
          </p:cNvPr>
          <p:cNvSpPr txBox="1"/>
          <p:nvPr/>
        </p:nvSpPr>
        <p:spPr>
          <a:xfrm>
            <a:off x="1537662" y="806860"/>
            <a:ext cx="2595799" cy="369332"/>
          </a:xfrm>
          <a:prstGeom prst="rect">
            <a:avLst/>
          </a:prstGeom>
          <a:noFill/>
        </p:spPr>
        <p:txBody>
          <a:bodyPr wrap="square" rtlCol="0">
            <a:spAutoFit/>
          </a:bodyPr>
          <a:lstStyle/>
          <a:p>
            <a:r>
              <a:rPr lang="en-GB" dirty="0"/>
              <a:t>Individual thinking</a:t>
            </a:r>
          </a:p>
        </p:txBody>
      </p:sp>
    </p:spTree>
    <p:extLst>
      <p:ext uri="{BB962C8B-B14F-4D97-AF65-F5344CB8AC3E}">
        <p14:creationId xmlns:p14="http://schemas.microsoft.com/office/powerpoint/2010/main" val="303500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67FFE-57AC-4A2B-93B8-4324541436DB}"/>
              </a:ext>
            </a:extLst>
          </p:cNvPr>
          <p:cNvSpPr>
            <a:spLocks noGrp="1"/>
          </p:cNvSpPr>
          <p:nvPr>
            <p:ph idx="1"/>
          </p:nvPr>
        </p:nvSpPr>
        <p:spPr/>
        <p:txBody>
          <a:bodyPr/>
          <a:lstStyle/>
          <a:p>
            <a:pPr marL="274320" indent="0" algn="ctr" rtl="0">
              <a:spcBef>
                <a:spcPts val="0"/>
              </a:spcBef>
              <a:spcAft>
                <a:spcPts val="1600"/>
              </a:spcAft>
              <a:buNone/>
            </a:pPr>
            <a:r>
              <a:rPr lang="en-GB" sz="2800" b="0" i="1" u="none" strike="noStrike" dirty="0">
                <a:solidFill>
                  <a:srgbClr val="3D464D"/>
                </a:solidFill>
                <a:effectLst/>
              </a:rPr>
              <a:t>‘Beside the window, another animal nestled among a bundle of sacks. No, not an animal. It was a boy.’</a:t>
            </a:r>
            <a:endParaRPr lang="en-GB" sz="2800" b="0" dirty="0">
              <a:effectLst/>
            </a:endParaRPr>
          </a:p>
          <a:p>
            <a:pPr marL="274320" indent="0" algn="ctr" rtl="0">
              <a:spcBef>
                <a:spcPts val="0"/>
              </a:spcBef>
              <a:spcAft>
                <a:spcPts val="1600"/>
              </a:spcAft>
              <a:buNone/>
            </a:pPr>
            <a:r>
              <a:rPr lang="en-GB" sz="2800" b="0" i="0" u="none" strike="noStrike" dirty="0">
                <a:solidFill>
                  <a:srgbClr val="3D464D"/>
                </a:solidFill>
                <a:effectLst/>
              </a:rPr>
              <a:t>Why might the showman have mistaken the boy for an animal? Taking everything into account so far, how might the showman have been feeling at this point?</a:t>
            </a:r>
            <a:endParaRPr lang="en-GB" sz="2800" b="0" dirty="0">
              <a:effectLst/>
            </a:endParaRPr>
          </a:p>
          <a:p>
            <a:br>
              <a:rPr lang="en-GB" dirty="0"/>
            </a:br>
            <a:endParaRPr lang="en-GB" dirty="0"/>
          </a:p>
        </p:txBody>
      </p:sp>
    </p:spTree>
    <p:extLst>
      <p:ext uri="{BB962C8B-B14F-4D97-AF65-F5344CB8AC3E}">
        <p14:creationId xmlns:p14="http://schemas.microsoft.com/office/powerpoint/2010/main" val="414360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39F4F1FF-BE80-4605-AFF1-9D464A1B1C02}"/>
              </a:ext>
            </a:extLst>
          </p:cNvPr>
          <p:cNvSpPr>
            <a:spLocks noGrp="1"/>
          </p:cNvSpPr>
          <p:nvPr>
            <p:ph type="title"/>
          </p:nvPr>
        </p:nvSpPr>
        <p:spPr>
          <a:xfrm>
            <a:off x="1066800" y="642594"/>
            <a:ext cx="10058400" cy="1371600"/>
          </a:xfrm>
        </p:spPr>
        <p:txBody>
          <a:bodyPr>
            <a:normAutofit/>
          </a:bodyPr>
          <a:lstStyle/>
          <a:p>
            <a:r>
              <a:rPr lang="en-GB" dirty="0"/>
              <a:t>Solo work</a:t>
            </a:r>
          </a:p>
        </p:txBody>
      </p:sp>
      <p:sp>
        <p:nvSpPr>
          <p:cNvPr id="3" name="Content Placeholder 2">
            <a:extLst>
              <a:ext uri="{FF2B5EF4-FFF2-40B4-BE49-F238E27FC236}">
                <a16:creationId xmlns:a16="http://schemas.microsoft.com/office/drawing/2014/main" id="{D7AFF403-1BA9-451F-B119-1EB34B5B5929}"/>
              </a:ext>
            </a:extLst>
          </p:cNvPr>
          <p:cNvSpPr>
            <a:spLocks noGrp="1"/>
          </p:cNvSpPr>
          <p:nvPr>
            <p:ph idx="1"/>
          </p:nvPr>
        </p:nvSpPr>
        <p:spPr>
          <a:xfrm>
            <a:off x="1066800" y="2103120"/>
            <a:ext cx="6485467" cy="3931920"/>
          </a:xfrm>
        </p:spPr>
        <p:txBody>
          <a:bodyPr>
            <a:normAutofit fontScale="85000" lnSpcReduction="10000"/>
          </a:bodyPr>
          <a:lstStyle/>
          <a:p>
            <a:pPr marL="274320" indent="0" rtl="0">
              <a:spcBef>
                <a:spcPts val="0"/>
              </a:spcBef>
              <a:spcAft>
                <a:spcPts val="1600"/>
              </a:spcAft>
              <a:buNone/>
            </a:pPr>
            <a:r>
              <a:rPr lang="en-GB" sz="2800" b="0" i="0" u="none" strike="noStrike" dirty="0">
                <a:effectLst/>
              </a:rPr>
              <a:t>Queries and Theories.</a:t>
            </a:r>
            <a:endParaRPr lang="en-GB" sz="2800" b="0" dirty="0">
              <a:effectLst/>
            </a:endParaRPr>
          </a:p>
          <a:p>
            <a:pPr marL="274320" indent="0" rtl="0">
              <a:spcBef>
                <a:spcPts val="0"/>
              </a:spcBef>
              <a:spcAft>
                <a:spcPts val="1600"/>
              </a:spcAft>
              <a:buNone/>
            </a:pPr>
            <a:r>
              <a:rPr lang="en-GB" sz="2800" b="0" i="0" u="none" strike="noStrike" dirty="0">
                <a:effectLst/>
              </a:rPr>
              <a:t>You will now have four minutes to write down any questions you would like to ask about what you have read so far.</a:t>
            </a:r>
            <a:endParaRPr lang="en-GB" sz="2800" b="0" dirty="0">
              <a:effectLst/>
            </a:endParaRPr>
          </a:p>
          <a:p>
            <a:pPr marL="274320" indent="0" rtl="0">
              <a:spcBef>
                <a:spcPts val="0"/>
              </a:spcBef>
              <a:spcAft>
                <a:spcPts val="1600"/>
              </a:spcAft>
              <a:buNone/>
            </a:pPr>
            <a:r>
              <a:rPr lang="en-GB" sz="2800" b="0" i="0" u="none" strike="noStrike" dirty="0">
                <a:effectLst/>
              </a:rPr>
              <a:t>You will then create your own theory as to why the boy is the way he is.</a:t>
            </a:r>
            <a:endParaRPr lang="en-GB" sz="2800" b="0" dirty="0">
              <a:effectLst/>
            </a:endParaRPr>
          </a:p>
          <a:p>
            <a:pPr marL="0" indent="0">
              <a:buNone/>
            </a:pPr>
            <a:br>
              <a:rPr lang="en-GB" dirty="0"/>
            </a:br>
            <a:endParaRPr lang="en-GB" dirty="0"/>
          </a:p>
        </p:txBody>
      </p:sp>
      <p:pic>
        <p:nvPicPr>
          <p:cNvPr id="7170" name="Picture 2">
            <a:extLst>
              <a:ext uri="{FF2B5EF4-FFF2-40B4-BE49-F238E27FC236}">
                <a16:creationId xmlns:a16="http://schemas.microsoft.com/office/drawing/2014/main" id="{315655B8-4BE2-4AB2-A1B7-79A32C9A66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51" r="7427" b="4"/>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9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83C77B02-DB47-402B-B340-8E9A03897568}"/>
              </a:ext>
            </a:extLst>
          </p:cNvPr>
          <p:cNvSpPr>
            <a:spLocks noGrp="1"/>
          </p:cNvSpPr>
          <p:nvPr>
            <p:ph type="title"/>
          </p:nvPr>
        </p:nvSpPr>
        <p:spPr>
          <a:xfrm>
            <a:off x="983887" y="1185059"/>
            <a:ext cx="3491832" cy="4487882"/>
          </a:xfrm>
        </p:spPr>
        <p:txBody>
          <a:bodyPr>
            <a:normAutofit/>
          </a:bodyPr>
          <a:lstStyle/>
          <a:p>
            <a:pPr algn="ctr"/>
            <a:r>
              <a:rPr lang="en-GB" sz="4400"/>
              <a:t>Where is the story set?</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C2864E7-FC8C-4C60-B79C-5F4946BFEA2C}"/>
              </a:ext>
            </a:extLst>
          </p:cNvPr>
          <p:cNvSpPr>
            <a:spLocks noGrp="1"/>
          </p:cNvSpPr>
          <p:nvPr>
            <p:ph idx="1"/>
          </p:nvPr>
        </p:nvSpPr>
        <p:spPr>
          <a:xfrm>
            <a:off x="6403656" y="936416"/>
            <a:ext cx="4870512" cy="4985169"/>
          </a:xfrm>
        </p:spPr>
        <p:txBody>
          <a:bodyPr anchor="ctr">
            <a:normAutofit/>
          </a:bodyPr>
          <a:lstStyle/>
          <a:p>
            <a:pPr marL="0" indent="0">
              <a:buNone/>
            </a:pPr>
            <a:r>
              <a:rPr lang="en-GB" sz="2000" b="1" dirty="0"/>
              <a:t>PROLOGUE </a:t>
            </a:r>
          </a:p>
          <a:p>
            <a:pPr marL="0" indent="0">
              <a:buNone/>
            </a:pPr>
            <a:r>
              <a:rPr lang="en-GB" sz="2000" b="1" dirty="0"/>
              <a:t>SOUTHWARK, LONDON, MAY 1838 </a:t>
            </a:r>
          </a:p>
          <a:p>
            <a:pPr marL="0" indent="0">
              <a:buNone/>
            </a:pPr>
            <a:r>
              <a:rPr lang="en-GB" sz="2000" dirty="0"/>
              <a:t>That night, the night the showman came, the moon was the colour of mud. Above the houses the sky turned from black to dingy brown as a thick fog crept over the city. </a:t>
            </a:r>
          </a:p>
        </p:txBody>
      </p:sp>
    </p:spTree>
    <p:extLst>
      <p:ext uri="{BB962C8B-B14F-4D97-AF65-F5344CB8AC3E}">
        <p14:creationId xmlns:p14="http://schemas.microsoft.com/office/powerpoint/2010/main" val="350702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CBD47F5C-60FE-4636-8899-4BC3B1DB7CD9}"/>
              </a:ext>
            </a:extLst>
          </p:cNvPr>
          <p:cNvSpPr>
            <a:spLocks noGrp="1"/>
          </p:cNvSpPr>
          <p:nvPr>
            <p:ph type="title"/>
          </p:nvPr>
        </p:nvSpPr>
        <p:spPr>
          <a:xfrm>
            <a:off x="983887" y="1185059"/>
            <a:ext cx="3491832" cy="4487882"/>
          </a:xfrm>
        </p:spPr>
        <p:txBody>
          <a:bodyPr>
            <a:normAutofit/>
          </a:bodyPr>
          <a:lstStyle/>
          <a:p>
            <a:pPr algn="ctr"/>
            <a:r>
              <a:rPr lang="en-GB" sz="4400"/>
              <a:t>Who arrived at the door?</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1B4A9381-CCFC-497B-95C0-C5AE19988982}"/>
              </a:ext>
            </a:extLst>
          </p:cNvPr>
          <p:cNvSpPr>
            <a:spLocks noGrp="1"/>
          </p:cNvSpPr>
          <p:nvPr>
            <p:ph idx="1"/>
          </p:nvPr>
        </p:nvSpPr>
        <p:spPr>
          <a:xfrm>
            <a:off x="6403656" y="936416"/>
            <a:ext cx="4870512" cy="4985169"/>
          </a:xfrm>
        </p:spPr>
        <p:txBody>
          <a:bodyPr anchor="ctr">
            <a:normAutofit/>
          </a:bodyPr>
          <a:lstStyle/>
          <a:p>
            <a:pPr marL="0" indent="0">
              <a:buNone/>
            </a:pPr>
            <a:r>
              <a:rPr lang="en-GB" sz="1900" dirty="0"/>
              <a:t>The monstrous mud-brown cloud rose from the river. It slithered over rooftops, curled around gas lamps and smothered their lights to ghostly orange globes. It crawled along the riverbank, swallowing the warehouses, workhouses and tumbledown tarry-black houses that leaned over the dark water. Doors were bolted. Shutters slammed. Even the rats in the alleys froze in fright as the cloud came rolling in. The fog swallowed everything – but not the showman. His gloved fist banged on the workhouse door. No reply. He banged again. </a:t>
            </a:r>
          </a:p>
        </p:txBody>
      </p:sp>
    </p:spTree>
    <p:extLst>
      <p:ext uri="{BB962C8B-B14F-4D97-AF65-F5344CB8AC3E}">
        <p14:creationId xmlns:p14="http://schemas.microsoft.com/office/powerpoint/2010/main" val="155728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E8AD1B5E-D01E-45AF-8C50-26361E94413F}"/>
              </a:ext>
            </a:extLst>
          </p:cNvPr>
          <p:cNvSpPr>
            <a:spLocks noGrp="1"/>
          </p:cNvSpPr>
          <p:nvPr>
            <p:ph type="title"/>
          </p:nvPr>
        </p:nvSpPr>
        <p:spPr>
          <a:xfrm>
            <a:off x="983887" y="1185059"/>
            <a:ext cx="3491832" cy="4487882"/>
          </a:xfrm>
        </p:spPr>
        <p:txBody>
          <a:bodyPr>
            <a:normAutofit/>
          </a:bodyPr>
          <a:lstStyle/>
          <a:p>
            <a:pPr algn="ctr"/>
            <a:r>
              <a:rPr lang="en-GB" sz="4400" b="0" i="0" u="none" strike="noStrike">
                <a:effectLst/>
                <a:latin typeface="Arial" panose="020B0604020202020204" pitchFamily="34" charset="0"/>
              </a:rPr>
              <a:t>Who does he say he is there for?</a:t>
            </a:r>
            <a:endParaRPr lang="en-GB" sz="440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936981B5-6A68-4AAE-A183-807EBA9FDCA8}"/>
              </a:ext>
            </a:extLst>
          </p:cNvPr>
          <p:cNvSpPr>
            <a:spLocks noGrp="1"/>
          </p:cNvSpPr>
          <p:nvPr>
            <p:ph idx="1"/>
          </p:nvPr>
        </p:nvSpPr>
        <p:spPr>
          <a:xfrm>
            <a:off x="6403656" y="936416"/>
            <a:ext cx="4870512" cy="4985169"/>
          </a:xfrm>
        </p:spPr>
        <p:txBody>
          <a:bodyPr anchor="ctr">
            <a:normAutofit/>
          </a:bodyPr>
          <a:lstStyle/>
          <a:p>
            <a:pPr marL="0" indent="0">
              <a:buNone/>
            </a:pPr>
            <a:r>
              <a:rPr lang="en-GB" sz="2000" dirty="0"/>
              <a:t>There came a clunk, a </a:t>
            </a:r>
            <a:r>
              <a:rPr lang="en-GB" sz="2000"/>
              <a:t>thunk</a:t>
            </a:r>
            <a:r>
              <a:rPr lang="en-GB" sz="2000" dirty="0"/>
              <a:t>. A hatch in the door slid open and bloodshot eyes glared through. “Who the devil are you?” demanded a voice. “I’m here for the boy,” said the showman. The eyes in the hatch narrowed. “What boy? There are dozens of boys.” </a:t>
            </a:r>
          </a:p>
        </p:txBody>
      </p:sp>
    </p:spTree>
    <p:extLst>
      <p:ext uri="{BB962C8B-B14F-4D97-AF65-F5344CB8AC3E}">
        <p14:creationId xmlns:p14="http://schemas.microsoft.com/office/powerpoint/2010/main" val="338635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0611AA35-CD23-403B-A453-27D42CF02FA4}"/>
              </a:ext>
            </a:extLst>
          </p:cNvPr>
          <p:cNvSpPr>
            <a:spLocks noGrp="1"/>
          </p:cNvSpPr>
          <p:nvPr>
            <p:ph type="title"/>
          </p:nvPr>
        </p:nvSpPr>
        <p:spPr>
          <a:xfrm>
            <a:off x="983887" y="1185059"/>
            <a:ext cx="3491832" cy="4487882"/>
          </a:xfrm>
        </p:spPr>
        <p:txBody>
          <a:bodyPr>
            <a:normAutofit/>
          </a:bodyPr>
          <a:lstStyle/>
          <a:p>
            <a:pPr algn="ctr"/>
            <a:r>
              <a:rPr lang="en-GB" sz="4400" b="0" i="0" u="none" strike="noStrike">
                <a:effectLst/>
                <a:latin typeface="Arial" panose="020B0604020202020204" pitchFamily="34" charset="0"/>
              </a:rPr>
              <a:t>What is the name of the master?</a:t>
            </a:r>
            <a:endParaRPr lang="en-GB" sz="440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5AE21ED1-600D-42C4-BB95-D6664480096A}"/>
              </a:ext>
            </a:extLst>
          </p:cNvPr>
          <p:cNvSpPr>
            <a:spLocks noGrp="1"/>
          </p:cNvSpPr>
          <p:nvPr>
            <p:ph idx="1"/>
          </p:nvPr>
        </p:nvSpPr>
        <p:spPr>
          <a:xfrm>
            <a:off x="6403656" y="936416"/>
            <a:ext cx="4870512" cy="4985169"/>
          </a:xfrm>
        </p:spPr>
        <p:txBody>
          <a:bodyPr anchor="ctr">
            <a:normAutofit/>
          </a:bodyPr>
          <a:lstStyle/>
          <a:p>
            <a:pPr marL="0" indent="0">
              <a:lnSpc>
                <a:spcPct val="110000"/>
              </a:lnSpc>
              <a:buNone/>
            </a:pPr>
            <a:r>
              <a:rPr lang="en-GB"/>
              <a:t>The showman leaned forward, revealing his face in the shadow of his crooked top hat. It was a terrible face, ridged with so many scars he looked like he’d been sewn together from patches of skin. There were whip marks, knife cuts and scratches from nails. There were bite marks and burn marks and cuts from a saw. One long gash ran like purple warpaint over his bony nose. He stroked it with a finger as he leaned to the hatch and spoke in a growl. “The boy,” he said. The bloodshot eyes widened. “Oh! The boy. One moment…” Another thunk. Another clunk. The door swung open, revealing the owner of the bloodshot eyes – a plump, greasy individual who had been in the process of devouring a roast chicken. He wore the bird like a glove puppet, one hand inserted into its neck cavity so he could bite chucks from whichever part he pleased. Nibbling on a scab of skin, he eyed the showman warily. “My name’s Bledlow,” he said. “I’m the master of this place.” The showman didn’t reply. </a:t>
            </a:r>
          </a:p>
        </p:txBody>
      </p:sp>
    </p:spTree>
    <p:extLst>
      <p:ext uri="{BB962C8B-B14F-4D97-AF65-F5344CB8AC3E}">
        <p14:creationId xmlns:p14="http://schemas.microsoft.com/office/powerpoint/2010/main" val="268244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46F73330-1AC8-46C5-837B-EDD97D8C46A5}"/>
              </a:ext>
            </a:extLst>
          </p:cNvPr>
          <p:cNvSpPr>
            <a:spLocks noGrp="1"/>
          </p:cNvSpPr>
          <p:nvPr>
            <p:ph type="title"/>
          </p:nvPr>
        </p:nvSpPr>
        <p:spPr>
          <a:xfrm>
            <a:off x="983887" y="1185059"/>
            <a:ext cx="3491832" cy="4487882"/>
          </a:xfrm>
        </p:spPr>
        <p:txBody>
          <a:bodyPr>
            <a:normAutofit/>
          </a:bodyPr>
          <a:lstStyle/>
          <a:p>
            <a:pPr algn="ctr"/>
            <a:r>
              <a:rPr lang="en-GB" sz="4400" b="0" i="0" u="none" strike="noStrike">
                <a:effectLst/>
                <a:latin typeface="Arial" panose="020B0604020202020204" pitchFamily="34" charset="0"/>
              </a:rPr>
              <a:t>What do the other children call the boy?</a:t>
            </a:r>
            <a:endParaRPr lang="en-GB" sz="440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DC1E2CE5-D801-4119-8D9D-A664F038562B}"/>
              </a:ext>
            </a:extLst>
          </p:cNvPr>
          <p:cNvSpPr>
            <a:spLocks noGrp="1"/>
          </p:cNvSpPr>
          <p:nvPr>
            <p:ph idx="1"/>
          </p:nvPr>
        </p:nvSpPr>
        <p:spPr>
          <a:xfrm>
            <a:off x="6403656" y="936416"/>
            <a:ext cx="4870512" cy="4985169"/>
          </a:xfrm>
        </p:spPr>
        <p:txBody>
          <a:bodyPr anchor="ctr">
            <a:normAutofit/>
          </a:bodyPr>
          <a:lstStyle/>
          <a:p>
            <a:pPr marL="0" indent="0">
              <a:buNone/>
            </a:pPr>
            <a:r>
              <a:rPr lang="en-GB" sz="1900"/>
              <a:t>The Master swallowed the skin. “You got the money?” “Not till I seen the boy.” Composing himself, Master Bledlow unhooked an oil lamp from the wall. “Follow me,” he said. He led the way down a dark and dingy corridor. Cockroaches scurried into cracks. Damp glistened on bare walls. In a hall, a dozen boys in ragged gowns sat slurping bowls of gruel. One of the boys saw the showman, and grinned wolfishly. “He’s here to see the monster!” he whispered. “Mon-ster!” the others chimed. “Mon-ster! Mon-ster!”</a:t>
            </a:r>
          </a:p>
        </p:txBody>
      </p:sp>
    </p:spTree>
    <p:extLst>
      <p:ext uri="{BB962C8B-B14F-4D97-AF65-F5344CB8AC3E}">
        <p14:creationId xmlns:p14="http://schemas.microsoft.com/office/powerpoint/2010/main" val="407496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0E8A3A70-9486-4FE4-87B8-3183CF647C1F}"/>
              </a:ext>
            </a:extLst>
          </p:cNvPr>
          <p:cNvSpPr>
            <a:spLocks noGrp="1"/>
          </p:cNvSpPr>
          <p:nvPr>
            <p:ph type="title"/>
          </p:nvPr>
        </p:nvSpPr>
        <p:spPr>
          <a:xfrm>
            <a:off x="983887" y="1185059"/>
            <a:ext cx="3491832" cy="4487882"/>
          </a:xfrm>
        </p:spPr>
        <p:txBody>
          <a:bodyPr>
            <a:normAutofit/>
          </a:bodyPr>
          <a:lstStyle/>
          <a:p>
            <a:pPr algn="ctr" rtl="0" fontAlgn="base">
              <a:spcBef>
                <a:spcPts val="0"/>
              </a:spcBef>
              <a:spcAft>
                <a:spcPts val="1600"/>
              </a:spcAft>
            </a:pPr>
            <a:r>
              <a:rPr lang="en-GB" sz="4400" b="0" i="0" u="none" strike="noStrike">
                <a:effectLst/>
                <a:latin typeface="Arial" panose="020B0604020202020204" pitchFamily="34" charset="0"/>
              </a:rPr>
              <a:t>Why does the master say he’s locked the boy up?</a:t>
            </a:r>
            <a:br>
              <a:rPr lang="en-GB" sz="4400" b="0" i="0" u="none" strike="noStrike">
                <a:effectLst/>
                <a:latin typeface="Arial" panose="020B0604020202020204" pitchFamily="34" charset="0"/>
              </a:rPr>
            </a:br>
            <a:endParaRPr lang="en-GB" sz="440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12515D9-7D96-4005-9A94-2588A1F0B742}"/>
              </a:ext>
            </a:extLst>
          </p:cNvPr>
          <p:cNvSpPr>
            <a:spLocks noGrp="1"/>
          </p:cNvSpPr>
          <p:nvPr>
            <p:ph idx="1"/>
          </p:nvPr>
        </p:nvSpPr>
        <p:spPr>
          <a:xfrm>
            <a:off x="6403656" y="936416"/>
            <a:ext cx="4870512" cy="4985169"/>
          </a:xfrm>
        </p:spPr>
        <p:txBody>
          <a:bodyPr anchor="ctr">
            <a:normAutofit/>
          </a:bodyPr>
          <a:lstStyle/>
          <a:p>
            <a:pPr marL="0" indent="0">
              <a:buNone/>
            </a:pPr>
            <a:r>
              <a:rPr lang="en-GB" sz="2000" dirty="0"/>
              <a:t>With a flick of his arm, </a:t>
            </a:r>
            <a:r>
              <a:rPr lang="en-GB" sz="2000"/>
              <a:t>Bledlow</a:t>
            </a:r>
            <a:r>
              <a:rPr lang="en-GB" sz="2000" dirty="0"/>
              <a:t> sent his chicken carcass flying into the hall. Several boys pounced on it, snarling at one another. “Mon-</a:t>
            </a:r>
            <a:r>
              <a:rPr lang="en-GB" sz="2000"/>
              <a:t>ster</a:t>
            </a:r>
            <a:r>
              <a:rPr lang="en-GB" sz="2000" dirty="0"/>
              <a:t>! Mon-</a:t>
            </a:r>
            <a:r>
              <a:rPr lang="en-GB" sz="2000"/>
              <a:t>ster</a:t>
            </a:r>
            <a:r>
              <a:rPr lang="en-GB" sz="2000" dirty="0"/>
              <a:t>!” the others chanted. The Master raised his light, and led the showman up a rickety flight of stairs. At the top was a wooden door with a warning scratched in charcoal. WILD ANIMAL! BEWARE! The Master glanced at the showman. “We keep him in here. On account of the fighting.” “Fighting?” “Because of how he looks.”</a:t>
            </a:r>
          </a:p>
        </p:txBody>
      </p:sp>
    </p:spTree>
    <p:extLst>
      <p:ext uri="{BB962C8B-B14F-4D97-AF65-F5344CB8AC3E}">
        <p14:creationId xmlns:p14="http://schemas.microsoft.com/office/powerpoint/2010/main" val="298730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0" name="Rectangle 29">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0D8F67F-FEB3-4F77-8B4A-2F653D277F08}"/>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5600" cap="all" spc="-100" dirty="0"/>
              <a:t>Vocabulary check</a:t>
            </a:r>
          </a:p>
        </p:txBody>
      </p:sp>
      <p:sp>
        <p:nvSpPr>
          <p:cNvPr id="3" name="Content Placeholder 2">
            <a:extLst>
              <a:ext uri="{FF2B5EF4-FFF2-40B4-BE49-F238E27FC236}">
                <a16:creationId xmlns:a16="http://schemas.microsoft.com/office/drawing/2014/main" id="{5769A1D5-EC82-474F-B174-53B9B3F81183}"/>
              </a:ext>
            </a:extLst>
          </p:cNvPr>
          <p:cNvSpPr>
            <a:spLocks noGrp="1"/>
          </p:cNvSpPr>
          <p:nvPr>
            <p:ph idx="1"/>
          </p:nvPr>
        </p:nvSpPr>
        <p:spPr>
          <a:xfrm>
            <a:off x="1258295" y="3820169"/>
            <a:ext cx="5068567" cy="797089"/>
          </a:xfrm>
        </p:spPr>
        <p:txBody>
          <a:bodyPr vert="horz" lIns="91440" tIns="45720" rIns="91440" bIns="45720" rtlCol="0">
            <a:noAutofit/>
          </a:bodyPr>
          <a:lstStyle/>
          <a:p>
            <a:pPr marL="0" indent="0" algn="ctr">
              <a:lnSpc>
                <a:spcPct val="100000"/>
              </a:lnSpc>
              <a:spcBef>
                <a:spcPts val="0"/>
              </a:spcBef>
              <a:spcAft>
                <a:spcPts val="600"/>
              </a:spcAft>
              <a:buNone/>
            </a:pPr>
            <a:r>
              <a:rPr lang="en-US" sz="4800" b="1" spc="80" dirty="0">
                <a:solidFill>
                  <a:schemeClr val="tx1">
                    <a:lumMod val="95000"/>
                    <a:lumOff val="5000"/>
                  </a:schemeClr>
                </a:solidFill>
              </a:rPr>
              <a:t>showman</a:t>
            </a:r>
          </a:p>
        </p:txBody>
      </p:sp>
      <p:sp>
        <p:nvSpPr>
          <p:cNvPr id="32" name="Rectangle 31">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person holding a flag&#10;&#10;Description automatically generated with medium confidence">
            <a:extLst>
              <a:ext uri="{FF2B5EF4-FFF2-40B4-BE49-F238E27FC236}">
                <a16:creationId xmlns:a16="http://schemas.microsoft.com/office/drawing/2014/main" id="{1096A5A7-C7DB-45DE-82AE-CC278DF3FA2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94" t="5850" r="616" b="20583"/>
          <a:stretch/>
        </p:blipFill>
        <p:spPr>
          <a:xfrm>
            <a:off x="7200987" y="906415"/>
            <a:ext cx="4636163" cy="5045169"/>
          </a:xfrm>
          <a:prstGeom prst="rect">
            <a:avLst/>
          </a:prstGeom>
        </p:spPr>
      </p:pic>
      <p:sp>
        <p:nvSpPr>
          <p:cNvPr id="6" name="TextBox 5">
            <a:extLst>
              <a:ext uri="{FF2B5EF4-FFF2-40B4-BE49-F238E27FC236}">
                <a16:creationId xmlns:a16="http://schemas.microsoft.com/office/drawing/2014/main" id="{5AD20566-77FC-4C11-933F-7DC367BB3E47}"/>
              </a:ext>
            </a:extLst>
          </p:cNvPr>
          <p:cNvSpPr txBox="1"/>
          <p:nvPr/>
        </p:nvSpPr>
        <p:spPr>
          <a:xfrm>
            <a:off x="9458554" y="6657945"/>
            <a:ext cx="273344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markbialczak.com/2018/01/08/hugh-jackman-shows-hes-quite-the-great-showman-indeed/">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
        <p:nvSpPr>
          <p:cNvPr id="7" name="TextBox 6">
            <a:extLst>
              <a:ext uri="{FF2B5EF4-FFF2-40B4-BE49-F238E27FC236}">
                <a16:creationId xmlns:a16="http://schemas.microsoft.com/office/drawing/2014/main" id="{927744D9-FCBE-42D1-9C43-BD5E21973619}"/>
              </a:ext>
            </a:extLst>
          </p:cNvPr>
          <p:cNvSpPr txBox="1"/>
          <p:nvPr/>
        </p:nvSpPr>
        <p:spPr>
          <a:xfrm>
            <a:off x="1611086" y="4695147"/>
            <a:ext cx="4362994" cy="923330"/>
          </a:xfrm>
          <a:prstGeom prst="rect">
            <a:avLst/>
          </a:prstGeom>
          <a:noFill/>
        </p:spPr>
        <p:txBody>
          <a:bodyPr wrap="square" rtlCol="0">
            <a:spAutoFit/>
          </a:bodyPr>
          <a:lstStyle/>
          <a:p>
            <a:pPr algn="ctr"/>
            <a:r>
              <a:rPr lang="en-GB" sz="1800" dirty="0"/>
              <a:t>The fog swallowed everything – but not the </a:t>
            </a:r>
            <a:r>
              <a:rPr lang="en-GB" sz="1800" b="1" u="sng" dirty="0"/>
              <a:t>showman</a:t>
            </a:r>
            <a:r>
              <a:rPr lang="en-GB" sz="1800" dirty="0"/>
              <a:t>. His gloved fist banged on the workhouse door.</a:t>
            </a:r>
            <a:endParaRPr lang="en-GB" dirty="0"/>
          </a:p>
        </p:txBody>
      </p:sp>
    </p:spTree>
    <p:extLst>
      <p:ext uri="{BB962C8B-B14F-4D97-AF65-F5344CB8AC3E}">
        <p14:creationId xmlns:p14="http://schemas.microsoft.com/office/powerpoint/2010/main" val="105005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7A9D76FB-352D-4978-BA44-458D7A6EA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9" b="7288"/>
          <a:stretch/>
        </p:blipFill>
        <p:spPr bwMode="auto">
          <a:xfrm>
            <a:off x="20" y="-3"/>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3804945" cy="6382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646" y="402336"/>
            <a:ext cx="3474720"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CF74CCA-CC66-404F-B596-3046BB294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1" r="1099" b="3"/>
          <a:stretch/>
        </p:blipFill>
        <p:spPr bwMode="auto">
          <a:xfrm>
            <a:off x="410646" y="398435"/>
            <a:ext cx="3474720" cy="22049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A45C19-75D6-4E00-A66A-225A16A46597}"/>
              </a:ext>
            </a:extLst>
          </p:cNvPr>
          <p:cNvSpPr>
            <a:spLocks noGrp="1"/>
          </p:cNvSpPr>
          <p:nvPr>
            <p:ph idx="1"/>
          </p:nvPr>
        </p:nvSpPr>
        <p:spPr>
          <a:xfrm>
            <a:off x="574160" y="2841108"/>
            <a:ext cx="3147692" cy="3457055"/>
          </a:xfrm>
        </p:spPr>
        <p:txBody>
          <a:bodyPr>
            <a:normAutofit/>
          </a:bodyPr>
          <a:lstStyle/>
          <a:p>
            <a:pPr marL="0" indent="0" algn="ctr">
              <a:buNone/>
            </a:pPr>
            <a:r>
              <a:rPr lang="en-GB" sz="2000" b="0" i="0" u="none" strike="noStrike" dirty="0">
                <a:solidFill>
                  <a:schemeClr val="tx1">
                    <a:lumMod val="85000"/>
                    <a:lumOff val="15000"/>
                  </a:schemeClr>
                </a:solidFill>
                <a:effectLst/>
                <a:latin typeface="Arial" panose="020B0604020202020204" pitchFamily="34" charset="0"/>
              </a:rPr>
              <a:t>hatch</a:t>
            </a:r>
          </a:p>
          <a:p>
            <a:pPr marL="0" indent="0" algn="ctr">
              <a:buNone/>
            </a:pPr>
            <a:r>
              <a:rPr lang="en-GB" sz="2000" dirty="0">
                <a:solidFill>
                  <a:schemeClr val="tx1">
                    <a:lumMod val="85000"/>
                    <a:lumOff val="15000"/>
                  </a:schemeClr>
                </a:solidFill>
                <a:latin typeface="Arial" panose="020B0604020202020204" pitchFamily="34" charset="0"/>
              </a:rPr>
              <a:t>bloodshot eyes</a:t>
            </a:r>
          </a:p>
          <a:p>
            <a:pPr marL="0" indent="0" algn="ctr">
              <a:buNone/>
            </a:pPr>
            <a:endParaRPr lang="en-GB" sz="2000" dirty="0">
              <a:solidFill>
                <a:schemeClr val="tx1">
                  <a:lumMod val="85000"/>
                  <a:lumOff val="15000"/>
                </a:schemeClr>
              </a:solidFill>
              <a:latin typeface="Arial" panose="020B0604020202020204" pitchFamily="34" charset="0"/>
            </a:endParaRPr>
          </a:p>
          <a:p>
            <a:pPr marL="0" indent="0" algn="ctr">
              <a:buNone/>
            </a:pPr>
            <a:r>
              <a:rPr lang="en-GB" sz="2000" b="0" i="0" u="none" strike="noStrike" dirty="0">
                <a:solidFill>
                  <a:schemeClr val="tx1">
                    <a:lumMod val="85000"/>
                    <a:lumOff val="15000"/>
                  </a:schemeClr>
                </a:solidFill>
                <a:effectLst/>
                <a:latin typeface="Arial" panose="020B0604020202020204" pitchFamily="34" charset="0"/>
              </a:rPr>
              <a:t>A </a:t>
            </a:r>
            <a:r>
              <a:rPr lang="en-GB" sz="2000" b="1" i="0" u="sng" strike="noStrike" dirty="0">
                <a:solidFill>
                  <a:schemeClr val="tx1">
                    <a:lumMod val="85000"/>
                    <a:lumOff val="15000"/>
                  </a:schemeClr>
                </a:solidFill>
                <a:effectLst/>
                <a:latin typeface="Arial" panose="020B0604020202020204" pitchFamily="34" charset="0"/>
              </a:rPr>
              <a:t>hatch</a:t>
            </a:r>
            <a:r>
              <a:rPr lang="en-GB" sz="2000" b="0" i="0" u="none" strike="noStrike" dirty="0">
                <a:solidFill>
                  <a:schemeClr val="tx1">
                    <a:lumMod val="85000"/>
                    <a:lumOff val="15000"/>
                  </a:schemeClr>
                </a:solidFill>
                <a:effectLst/>
                <a:latin typeface="Arial" panose="020B0604020202020204" pitchFamily="34" charset="0"/>
              </a:rPr>
              <a:t> in the door slid open and </a:t>
            </a:r>
            <a:r>
              <a:rPr lang="en-GB" sz="2000" b="1" i="0" u="sng" strike="noStrike" dirty="0">
                <a:solidFill>
                  <a:schemeClr val="tx1">
                    <a:lumMod val="85000"/>
                    <a:lumOff val="15000"/>
                  </a:schemeClr>
                </a:solidFill>
                <a:effectLst/>
                <a:latin typeface="Arial" panose="020B0604020202020204" pitchFamily="34" charset="0"/>
              </a:rPr>
              <a:t>bloodshot eyes glared through</a:t>
            </a:r>
            <a:endParaRPr lang="en-GB" sz="2000" b="0" i="0" u="none" strike="noStrike" dirty="0">
              <a:solidFill>
                <a:schemeClr val="tx1">
                  <a:lumMod val="85000"/>
                  <a:lumOff val="15000"/>
                </a:schemeClr>
              </a:solidFill>
              <a:effectLst/>
              <a:latin typeface="Arial" panose="020B0604020202020204" pitchFamily="34" charset="0"/>
            </a:endParaRPr>
          </a:p>
          <a:p>
            <a:endParaRPr lang="en-GB" dirty="0">
              <a:solidFill>
                <a:schemeClr val="tx1">
                  <a:lumMod val="85000"/>
                  <a:lumOff val="15000"/>
                </a:schemeClr>
              </a:solidFill>
            </a:endParaRPr>
          </a:p>
        </p:txBody>
      </p:sp>
    </p:spTree>
    <p:extLst>
      <p:ext uri="{BB962C8B-B14F-4D97-AF65-F5344CB8AC3E}">
        <p14:creationId xmlns:p14="http://schemas.microsoft.com/office/powerpoint/2010/main" val="631654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Garamond</vt:lpstr>
      <vt:lpstr>Sagona Book</vt:lpstr>
      <vt:lpstr>Sagona ExtraLight</vt:lpstr>
      <vt:lpstr>SavonVTI</vt:lpstr>
      <vt:lpstr>  </vt:lpstr>
      <vt:lpstr>Where is the story set?</vt:lpstr>
      <vt:lpstr>Who arrived at the door?</vt:lpstr>
      <vt:lpstr>Who does he say he is there for?</vt:lpstr>
      <vt:lpstr>What is the name of the master?</vt:lpstr>
      <vt:lpstr>What do the other children call the boy?</vt:lpstr>
      <vt:lpstr>Why does the master say he’s locked the boy up? </vt:lpstr>
      <vt:lpstr>Vocabulary check</vt:lpstr>
      <vt:lpstr>PowerPoint Presentation</vt:lpstr>
      <vt:lpstr>PowerPoint Presentation</vt:lpstr>
      <vt:lpstr>Why do you think the author chose to have this weather and imagery at the very start of this prologue?</vt:lpstr>
      <vt:lpstr>What do these two things tell us?  The bloodshot eyes widening The use of italics </vt:lpstr>
      <vt:lpstr>Find and copy any words or phrases that suggest ‘the boy’ might be dangerous. </vt:lpstr>
      <vt:lpstr>PowerPoint Presentation</vt:lpstr>
      <vt:lpstr>Solo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Drummond-Davies</dc:creator>
  <cp:lastModifiedBy>James Drummond-Davies</cp:lastModifiedBy>
  <cp:revision>1</cp:revision>
  <dcterms:created xsi:type="dcterms:W3CDTF">2021-01-10T18:25:42Z</dcterms:created>
  <dcterms:modified xsi:type="dcterms:W3CDTF">2021-01-10T18:26:41Z</dcterms:modified>
</cp:coreProperties>
</file>