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4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B0DB3-A8FF-4ABB-9E2E-D960422260EB}"/>
              </a:ext>
            </a:extLst>
          </p:cNvPr>
          <p:cNvSpPr>
            <a:spLocks noGrp="1"/>
          </p:cNvSpPr>
          <p:nvPr>
            <p:ph type="ctrTitle"/>
          </p:nvPr>
        </p:nvSpPr>
        <p:spPr>
          <a:xfrm>
            <a:off x="1524000" y="1122363"/>
            <a:ext cx="9144000" cy="3025308"/>
          </a:xfrm>
        </p:spPr>
        <p:txBody>
          <a:bodyPr anchor="b">
            <a:normAutofit/>
          </a:bodyPr>
          <a:lstStyle>
            <a:lvl1pPr algn="ctr">
              <a:defRPr sz="6600"/>
            </a:lvl1pPr>
          </a:lstStyle>
          <a:p>
            <a:r>
              <a:rPr lang="en-US" dirty="0"/>
              <a:t>Click to edit Master title style</a:t>
            </a:r>
          </a:p>
        </p:txBody>
      </p:sp>
      <p:sp>
        <p:nvSpPr>
          <p:cNvPr id="3" name="Subtitle 2">
            <a:extLst>
              <a:ext uri="{FF2B5EF4-FFF2-40B4-BE49-F238E27FC236}">
                <a16:creationId xmlns:a16="http://schemas.microsoft.com/office/drawing/2014/main" id="{8BEE0618-75D7-410F-859C-CDF53BC53E85}"/>
              </a:ext>
            </a:extLst>
          </p:cNvPr>
          <p:cNvSpPr>
            <a:spLocks noGrp="1"/>
          </p:cNvSpPr>
          <p:nvPr>
            <p:ph type="subTitle" idx="1"/>
          </p:nvPr>
        </p:nvSpPr>
        <p:spPr>
          <a:xfrm>
            <a:off x="1524000" y="4386729"/>
            <a:ext cx="9144000" cy="1135529"/>
          </a:xfrm>
        </p:spPr>
        <p:txBody>
          <a:bodyPr>
            <a:normAutofit/>
          </a:bodyPr>
          <a:lstStyle>
            <a:lvl1pPr marL="0" indent="0" algn="ctr">
              <a:lnSpc>
                <a:spcPct val="12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237F11-76DB-4DD9-9747-3F38D05BA0FE}"/>
              </a:ext>
            </a:extLst>
          </p:cNvPr>
          <p:cNvSpPr>
            <a:spLocks noGrp="1"/>
          </p:cNvSpPr>
          <p:nvPr>
            <p:ph type="dt" sz="half" idx="10"/>
          </p:nvPr>
        </p:nvSpPr>
        <p:spPr/>
        <p:txBody>
          <a:bodyPr/>
          <a:lstStyle/>
          <a:p>
            <a:fld id="{11EAACC7-3B3F-47D1-959A-EF58926E955E}" type="datetimeFigureOut">
              <a:rPr lang="en-US" smtClean="0"/>
              <a:t>11/24/2020</a:t>
            </a:fld>
            <a:endParaRPr lang="en-US"/>
          </a:p>
        </p:txBody>
      </p:sp>
      <p:sp>
        <p:nvSpPr>
          <p:cNvPr id="5" name="Footer Placeholder 4">
            <a:extLst>
              <a:ext uri="{FF2B5EF4-FFF2-40B4-BE49-F238E27FC236}">
                <a16:creationId xmlns:a16="http://schemas.microsoft.com/office/drawing/2014/main" id="{3059F581-81B0-44B3-ABA5-A25CA4BAE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10D591-ADCF-4300-8282-72AE357F3D2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42397760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4436E0F2-A64B-471E-93C0-8DFE08CC57C8}"/>
              </a:ext>
            </a:extLst>
          </p:cNvPr>
          <p:cNvCxnSpPr>
            <a:cxnSpLocks/>
          </p:cNvCxnSpPr>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C1E3AB1-2A8C-4607-9FAE-D8BDB280FE1A}"/>
              </a:ext>
            </a:extLst>
          </p:cNvPr>
          <p:cNvCxnSpPr>
            <a:cxnSpLocks/>
          </p:cNvCxnSpPr>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6D66059-832F-40B6-A35F-F56C8F38A1E7}"/>
              </a:ext>
            </a:extLst>
          </p:cNvPr>
          <p:cNvCxnSpPr>
            <a:cxnSpLocks/>
          </p:cNvCxnSpPr>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515E2ED-7EA9-448D-83FA-54C3DF9723BD}"/>
              </a:ext>
            </a:extLst>
          </p:cNvPr>
          <p:cNvCxnSpPr>
            <a:cxnSpLocks/>
          </p:cNvCxnSpPr>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0595356-EABD-4767-AC9D-EA21FF115EC0}"/>
              </a:ext>
            </a:extLst>
          </p:cNvPr>
          <p:cNvCxnSpPr>
            <a:cxnSpLocks/>
          </p:cNvCxnSpPr>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8CD9F06-9628-469C-B788-A894E3E08281}"/>
              </a:ext>
            </a:extLst>
          </p:cNvPr>
          <p:cNvCxnSpPr>
            <a:cxnSpLocks/>
          </p:cNvCxnSpPr>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550A431-0B61-421B-B4B7-24C0CFF0F938}"/>
              </a:ext>
            </a:extLst>
          </p:cNvPr>
          <p:cNvCxnSpPr>
            <a:cxnSpLocks/>
          </p:cNvCxnSpPr>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675B94C5-D205-4339-B029-5D0FD2E5F3DB}"/>
              </a:ext>
            </a:extLst>
          </p:cNvPr>
          <p:cNvSpPr>
            <a:spLocks noGrp="1"/>
          </p:cNvSpPr>
          <p:nvPr>
            <p:ph type="title"/>
          </p:nvPr>
        </p:nvSpPr>
        <p:spPr>
          <a:xfrm>
            <a:off x="1143000" y="533401"/>
            <a:ext cx="9906000" cy="138215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096DC5C-BD34-4CE4-8AA7-A6A4B9516F8F}"/>
              </a:ext>
            </a:extLst>
          </p:cNvPr>
          <p:cNvSpPr>
            <a:spLocks noGrp="1"/>
          </p:cNvSpPr>
          <p:nvPr>
            <p:ph type="body" idx="1"/>
          </p:nvPr>
        </p:nvSpPr>
        <p:spPr>
          <a:xfrm>
            <a:off x="1143000" y="2009554"/>
            <a:ext cx="9906000" cy="402442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1F192A7-D622-449D-9FC2-48FDE4D690F1}"/>
              </a:ext>
            </a:extLst>
          </p:cNvPr>
          <p:cNvSpPr>
            <a:spLocks noGrp="1"/>
          </p:cNvSpPr>
          <p:nvPr>
            <p:ph type="dt" sz="half" idx="2"/>
          </p:nvPr>
        </p:nvSpPr>
        <p:spPr>
          <a:xfrm>
            <a:off x="7337102" y="6398878"/>
            <a:ext cx="4193908"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11EAACC7-3B3F-47D1-959A-EF58926E955E}" type="datetimeFigureOut">
              <a:rPr lang="en-US" smtClean="0"/>
              <a:t>11/24/2020</a:t>
            </a:fld>
            <a:endParaRPr lang="en-US"/>
          </a:p>
        </p:txBody>
      </p:sp>
      <p:sp>
        <p:nvSpPr>
          <p:cNvPr id="5" name="Footer Placeholder 4">
            <a:extLst>
              <a:ext uri="{FF2B5EF4-FFF2-40B4-BE49-F238E27FC236}">
                <a16:creationId xmlns:a16="http://schemas.microsoft.com/office/drawing/2014/main" id="{8435B93C-2BE9-4847-BFE5-D3CBCC6E948C}"/>
              </a:ext>
            </a:extLst>
          </p:cNvPr>
          <p:cNvSpPr>
            <a:spLocks noGrp="1"/>
          </p:cNvSpPr>
          <p:nvPr>
            <p:ph type="ftr" sz="quarter" idx="3"/>
          </p:nvPr>
        </p:nvSpPr>
        <p:spPr>
          <a:xfrm>
            <a:off x="154429" y="6398878"/>
            <a:ext cx="4497315" cy="365125"/>
          </a:xfrm>
          <a:prstGeom prst="rect">
            <a:avLst/>
          </a:prstGeom>
        </p:spPr>
        <p:txBody>
          <a:bodyPr vert="horz" lIns="91440" tIns="45720" rIns="91440" bIns="45720" rtlCol="0" anchor="ctr">
            <a:normAutofit/>
          </a:bodyPr>
          <a:lstStyle>
            <a:lvl1pPr algn="l">
              <a:defRPr sz="1200" b="1" spc="30" baseline="0">
                <a:solidFill>
                  <a:schemeClr val="tx2"/>
                </a:solidFill>
                <a:latin typeface="+mj-lt"/>
              </a:defRPr>
            </a:lvl1pPr>
          </a:lstStyle>
          <a:p>
            <a:endParaRPr lang="en-US" dirty="0"/>
          </a:p>
        </p:txBody>
      </p:sp>
      <p:sp>
        <p:nvSpPr>
          <p:cNvPr id="6" name="Slide Number Placeholder 5">
            <a:extLst>
              <a:ext uri="{FF2B5EF4-FFF2-40B4-BE49-F238E27FC236}">
                <a16:creationId xmlns:a16="http://schemas.microsoft.com/office/drawing/2014/main" id="{ADF70A99-395E-4F22-8AAB-6C7EE743D7D5}"/>
              </a:ext>
            </a:extLst>
          </p:cNvPr>
          <p:cNvSpPr>
            <a:spLocks noGrp="1"/>
          </p:cNvSpPr>
          <p:nvPr>
            <p:ph type="sldNum" sz="quarter" idx="4"/>
          </p:nvPr>
        </p:nvSpPr>
        <p:spPr>
          <a:xfrm>
            <a:off x="11602477" y="6398878"/>
            <a:ext cx="470887"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312CC964-A50B-4C29-B4E4-2C30BB34CCF3}" type="slidenum">
              <a:rPr lang="en-US" smtClean="0"/>
              <a:t>‹#›</a:t>
            </a:fld>
            <a:endParaRPr lang="en-US"/>
          </a:p>
        </p:txBody>
      </p:sp>
    </p:spTree>
    <p:extLst>
      <p:ext uri="{BB962C8B-B14F-4D97-AF65-F5344CB8AC3E}">
        <p14:creationId xmlns:p14="http://schemas.microsoft.com/office/powerpoint/2010/main" val="2075081894"/>
      </p:ext>
    </p:extLst>
  </p:cSld>
  <p:clrMap bg1="lt1" tx1="dk1" bg2="lt2" tx2="dk2" accent1="accent1" accent2="accent2" accent3="accent3" accent4="accent4" accent5="accent5" accent6="accent6" hlink="hlink" folHlink="folHlink"/>
  <p:sldLayoutIdLst>
    <p:sldLayoutId id="2147483733" r:id="rId1"/>
  </p:sldLayoutIdLst>
  <p:txStyles>
    <p:title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bbc.co.uk/teach/class-clips-video/soldiers-in-roman-britain/z7d9wty"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10A34275-CD0A-499C-9600-C96742FACE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2" name="Straight Connector 71">
            <a:extLst>
              <a:ext uri="{FF2B5EF4-FFF2-40B4-BE49-F238E27FC236}">
                <a16:creationId xmlns:a16="http://schemas.microsoft.com/office/drawing/2014/main" id="{1852546B-EF97-46E8-A930-3A033410668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7587" y="2720800"/>
            <a:ext cx="3470809" cy="413266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12801F4A-0A74-45E0-8E5A-65A65252A3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4540"/>
            <a:ext cx="1274412" cy="4967223"/>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AD245F29-ABE7-4BB1-8164-5F4C4604B2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5257800" y="0"/>
            <a:ext cx="6926614" cy="1122363"/>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260B563D-053C-4FFE-9CE2-F19FF234352E}"/>
              </a:ext>
            </a:extLst>
          </p:cNvPr>
          <p:cNvSpPr>
            <a:spLocks noGrp="1"/>
          </p:cNvSpPr>
          <p:nvPr>
            <p:ph type="ctrTitle"/>
          </p:nvPr>
        </p:nvSpPr>
        <p:spPr>
          <a:xfrm>
            <a:off x="874770" y="436476"/>
            <a:ext cx="4782672" cy="1135529"/>
          </a:xfrm>
        </p:spPr>
        <p:txBody>
          <a:bodyPr>
            <a:normAutofit/>
          </a:bodyPr>
          <a:lstStyle/>
          <a:p>
            <a:pPr algn="r"/>
            <a:r>
              <a:rPr lang="en-GB" altLang="en-US" sz="3400" b="1" u="sng" dirty="0">
                <a:latin typeface="Calibri" panose="020F0502020204030204" pitchFamily="34" charset="0"/>
                <a:ea typeface="Calibri" panose="020F0502020204030204" pitchFamily="34" charset="0"/>
                <a:cs typeface="Times New Roman" panose="02020603050405020304" pitchFamily="18" charset="0"/>
              </a:rPr>
              <a:t>Literacy/Topic Task</a:t>
            </a:r>
            <a:br>
              <a:rPr kumimoji="0" lang="en-GB" altLang="en-US" sz="3400" b="0" i="0" u="none" strike="noStrike" cap="none" normalizeH="0" baseline="0" dirty="0">
                <a:ln>
                  <a:noFill/>
                </a:ln>
                <a:effectLst/>
              </a:rPr>
            </a:br>
            <a:endParaRPr lang="en-GB" sz="3400" dirty="0"/>
          </a:p>
        </p:txBody>
      </p:sp>
      <p:sp>
        <p:nvSpPr>
          <p:cNvPr id="3" name="Subtitle 2">
            <a:extLst>
              <a:ext uri="{FF2B5EF4-FFF2-40B4-BE49-F238E27FC236}">
                <a16:creationId xmlns:a16="http://schemas.microsoft.com/office/drawing/2014/main" id="{D669E3E7-5787-45CA-A91A-94EE9CBEBF1B}"/>
              </a:ext>
            </a:extLst>
          </p:cNvPr>
          <p:cNvSpPr>
            <a:spLocks noGrp="1"/>
          </p:cNvSpPr>
          <p:nvPr>
            <p:ph type="subTitle" idx="1"/>
          </p:nvPr>
        </p:nvSpPr>
        <p:spPr>
          <a:xfrm>
            <a:off x="6827694" y="412779"/>
            <a:ext cx="5163767" cy="6157274"/>
          </a:xfrm>
          <a:solidFill>
            <a:schemeClr val="bg1"/>
          </a:solidFill>
        </p:spPr>
        <p:txBody>
          <a:bodyPr>
            <a:normAutofit fontScale="92500" lnSpcReduction="20000"/>
          </a:bodyPr>
          <a:lstStyle/>
          <a:p>
            <a:r>
              <a:rPr lang="en-GB" altLang="en-US" sz="1600" cap="none" dirty="0">
                <a:latin typeface="Calibri" panose="020F0502020204030204" pitchFamily="34" charset="0"/>
                <a:ea typeface="Calibri" panose="020F0502020204030204" pitchFamily="34" charset="0"/>
                <a:cs typeface="Calibri" panose="020F0502020204030204" pitchFamily="34" charset="0"/>
              </a:rPr>
              <a:t>Watch the video in the link below about what life was like for the Auxiliary Soldiers guarding Hadrian’s Wall.</a:t>
            </a:r>
          </a:p>
          <a:p>
            <a:endParaRPr lang="en-GB" altLang="en-US" sz="1600" cap="none" dirty="0">
              <a:latin typeface="Calibri" panose="020F0502020204030204" pitchFamily="34" charset="0"/>
              <a:cs typeface="Calibri" panose="020F0502020204030204" pitchFamily="34" charset="0"/>
            </a:endParaRPr>
          </a:p>
          <a:p>
            <a:r>
              <a:rPr lang="en-GB" altLang="en-US" sz="1600" cap="none" dirty="0">
                <a:latin typeface="Calibri" panose="020F0502020204030204" pitchFamily="34" charset="0"/>
                <a:cs typeface="Calibri" panose="020F0502020204030204" pitchFamily="34" charset="0"/>
              </a:rPr>
              <a:t>Once you have watched it, imagine you are one of the soldiers whose task it is to guard Hadrian’s Wall against Barbarians (local tribes who lived the other side of the wall).</a:t>
            </a:r>
          </a:p>
          <a:p>
            <a:endParaRPr lang="en-GB" altLang="en-US" sz="1600" cap="none" dirty="0">
              <a:latin typeface="Calibri" panose="020F0502020204030204" pitchFamily="34" charset="0"/>
              <a:cs typeface="Calibri" panose="020F0502020204030204" pitchFamily="34" charset="0"/>
            </a:endParaRPr>
          </a:p>
          <a:p>
            <a:r>
              <a:rPr lang="en-GB" altLang="en-US" sz="1600" cap="none" dirty="0">
                <a:latin typeface="Calibri" panose="020F0502020204030204" pitchFamily="34" charset="0"/>
                <a:cs typeface="Calibri" panose="020F0502020204030204" pitchFamily="34" charset="0"/>
              </a:rPr>
              <a:t>Using information from the video, write a letter home to your family explaining what life was like in Roman Britain. Describe the wall and what it was built for, what your barracks are like and your day-to-day life as a soldier. Feel free to add personal information, like what you miss or would like sent from home or even what you think of the British weather!</a:t>
            </a:r>
          </a:p>
          <a:p>
            <a:endParaRPr lang="en-GB" altLang="en-US" sz="1600" cap="none" dirty="0">
              <a:latin typeface="Calibri" panose="020F0502020204030204" pitchFamily="34" charset="0"/>
              <a:cs typeface="Calibri" panose="020F0502020204030204" pitchFamily="34" charset="0"/>
            </a:endParaRPr>
          </a:p>
          <a:p>
            <a:r>
              <a:rPr lang="en-GB" altLang="en-US" sz="1600" cap="none" dirty="0">
                <a:latin typeface="Calibri" panose="020F0502020204030204" pitchFamily="34" charset="0"/>
                <a:cs typeface="Calibri" panose="020F0502020204030204" pitchFamily="34" charset="0"/>
              </a:rPr>
              <a:t>Upload your finished letters to the website. We look forward to reading them!</a:t>
            </a:r>
          </a:p>
          <a:p>
            <a:pPr algn="r"/>
            <a:endParaRPr lang="en-GB" sz="1600" dirty="0"/>
          </a:p>
        </p:txBody>
      </p:sp>
      <p:cxnSp>
        <p:nvCxnSpPr>
          <p:cNvPr id="78" name="Straight Connector 77">
            <a:extLst>
              <a:ext uri="{FF2B5EF4-FFF2-40B4-BE49-F238E27FC236}">
                <a16:creationId xmlns:a16="http://schemas.microsoft.com/office/drawing/2014/main" id="{CF00EEAF-0634-4EEB-81E5-9FBC2170F3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7102" y="6051582"/>
            <a:ext cx="4847312" cy="80641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53E11676-332F-449D-9A03-6CE4ED25CC3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4225160" y="0"/>
            <a:ext cx="3541141" cy="68580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2049" name="Picture 1" descr="See the source image">
            <a:extLst>
              <a:ext uri="{FF2B5EF4-FFF2-40B4-BE49-F238E27FC236}">
                <a16:creationId xmlns:a16="http://schemas.microsoft.com/office/drawing/2014/main" id="{7E82B13F-6A36-4EB4-ABAD-D5D7CF5389F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30337" y="1218994"/>
            <a:ext cx="5709019" cy="3568136"/>
          </a:xfrm>
          <a:prstGeom prst="rect">
            <a:avLst/>
          </a:prstGeom>
          <a:noFill/>
          <a:extLst>
            <a:ext uri="{909E8E84-426E-40DD-AFC4-6F175D3DCCD1}">
              <a14:hiddenFill xmlns:a14="http://schemas.microsoft.com/office/drawing/2010/main">
                <a:solidFill>
                  <a:srgbClr val="FFFFFF"/>
                </a:solidFill>
              </a14:hiddenFill>
            </a:ext>
          </a:extLst>
        </p:spPr>
      </p:pic>
      <p:sp>
        <p:nvSpPr>
          <p:cNvPr id="13" name="Subtitle 2">
            <a:extLst>
              <a:ext uri="{FF2B5EF4-FFF2-40B4-BE49-F238E27FC236}">
                <a16:creationId xmlns:a16="http://schemas.microsoft.com/office/drawing/2014/main" id="{C20A3916-10D7-4EB5-AF78-8D3D4DD6D23D}"/>
              </a:ext>
            </a:extLst>
          </p:cNvPr>
          <p:cNvSpPr txBox="1">
            <a:spLocks/>
          </p:cNvSpPr>
          <p:nvPr/>
        </p:nvSpPr>
        <p:spPr>
          <a:xfrm>
            <a:off x="2080511" y="4781560"/>
            <a:ext cx="3252110" cy="1135529"/>
          </a:xfrm>
          <a:prstGeom prst="rect">
            <a:avLst/>
          </a:prstGeom>
        </p:spPr>
        <p:txBody>
          <a:bodyPr vert="horz" lIns="91440" tIns="45720" rIns="91440" bIns="45720" rtlCol="0">
            <a:normAutofit/>
          </a:bodyPr>
          <a:lstStyle>
            <a:lvl1pPr marL="0" indent="0" algn="ctr" defTabSz="914400" rtl="0" eaLnBrk="1" latinLnBrk="0" hangingPunct="1">
              <a:lnSpc>
                <a:spcPct val="120000"/>
              </a:lnSpc>
              <a:spcBef>
                <a:spcPts val="1000"/>
              </a:spcBef>
              <a:buSzPct val="80000"/>
              <a:buFont typeface="Arial" panose="020B0604020202020204" pitchFamily="34" charset="0"/>
              <a:buNone/>
              <a:defRPr sz="1800" b="1" kern="1200" cap="all" spc="300" baseline="0">
                <a:solidFill>
                  <a:schemeClr val="tx2"/>
                </a:solidFill>
                <a:latin typeface="+mn-lt"/>
                <a:ea typeface="+mn-ea"/>
                <a:cs typeface="+mn-cs"/>
              </a:defRPr>
            </a:lvl1pPr>
            <a:lvl2pPr marL="457200" indent="0" algn="ctr" defTabSz="914400" rtl="0" eaLnBrk="1" latinLnBrk="0" hangingPunct="1">
              <a:lnSpc>
                <a:spcPct val="100000"/>
              </a:lnSpc>
              <a:spcBef>
                <a:spcPts val="500"/>
              </a:spcBef>
              <a:buSzPct val="80000"/>
              <a:buFont typeface="Arial" panose="020B0604020202020204" pitchFamily="34" charset="0"/>
              <a:buNone/>
              <a:defRPr sz="2000" kern="1200">
                <a:solidFill>
                  <a:schemeClr val="tx2"/>
                </a:solidFill>
                <a:latin typeface="+mn-lt"/>
                <a:ea typeface="+mn-ea"/>
                <a:cs typeface="+mn-cs"/>
              </a:defRPr>
            </a:lvl2pPr>
            <a:lvl3pPr marL="914400" indent="0" algn="ctr" defTabSz="914400" rtl="0" eaLnBrk="1" latinLnBrk="0" hangingPunct="1">
              <a:lnSpc>
                <a:spcPct val="100000"/>
              </a:lnSpc>
              <a:spcBef>
                <a:spcPts val="500"/>
              </a:spcBef>
              <a:buSzPct val="80000"/>
              <a:buFont typeface="Arial" panose="020B0604020202020204" pitchFamily="34" charset="0"/>
              <a:buNone/>
              <a:defRPr sz="1800" kern="1200">
                <a:solidFill>
                  <a:schemeClr val="tx2"/>
                </a:solidFill>
                <a:latin typeface="+mn-lt"/>
                <a:ea typeface="+mn-ea"/>
                <a:cs typeface="+mn-cs"/>
              </a:defRPr>
            </a:lvl3pPr>
            <a:lvl4pPr marL="1371600" indent="0" algn="ctr" defTabSz="914400" rtl="0" eaLnBrk="1" latinLnBrk="0" hangingPunct="1">
              <a:lnSpc>
                <a:spcPct val="100000"/>
              </a:lnSpc>
              <a:spcBef>
                <a:spcPts val="500"/>
              </a:spcBef>
              <a:buSzPct val="80000"/>
              <a:buFont typeface="Arial" panose="020B0604020202020204" pitchFamily="34" charset="0"/>
              <a:buNone/>
              <a:defRPr sz="1600" kern="1200">
                <a:solidFill>
                  <a:schemeClr val="tx2"/>
                </a:solidFill>
                <a:latin typeface="+mn-lt"/>
                <a:ea typeface="+mn-ea"/>
                <a:cs typeface="+mn-cs"/>
              </a:defRPr>
            </a:lvl4pPr>
            <a:lvl5pPr marL="1828800" indent="0" algn="ctr" defTabSz="914400" rtl="0" eaLnBrk="1" latinLnBrk="0" hangingPunct="1">
              <a:lnSpc>
                <a:spcPct val="100000"/>
              </a:lnSpc>
              <a:spcBef>
                <a:spcPts val="500"/>
              </a:spcBef>
              <a:buSzPct val="80000"/>
              <a:buFont typeface="Arial" panose="020B0604020202020204" pitchFamily="34" charset="0"/>
              <a:buNone/>
              <a:defRPr sz="1600" kern="1200">
                <a:solidFill>
                  <a:schemeClr val="tx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altLang="en-US" sz="1600" u="sng" dirty="0">
                <a:latin typeface="Calibri" panose="020F0502020204030204" pitchFamily="34" charset="0"/>
                <a:ea typeface="Calibri" panose="020F0502020204030204" pitchFamily="34" charset="0"/>
                <a:cs typeface="Times New Roman" panose="02020603050405020304" pitchFamily="18" charset="0"/>
              </a:rPr>
              <a:t>Soldiers Guarding Hadrian’s Wall</a:t>
            </a:r>
            <a:endParaRPr lang="en-GB" altLang="en-US" sz="1600" dirty="0">
              <a:latin typeface="Arial" panose="020B0604020202020204" pitchFamily="34" charset="0"/>
            </a:endParaRPr>
          </a:p>
          <a:p>
            <a:pPr algn="r"/>
            <a:endParaRPr lang="en-GB" sz="1600" dirty="0"/>
          </a:p>
        </p:txBody>
      </p:sp>
      <p:sp>
        <p:nvSpPr>
          <p:cNvPr id="6" name="TextBox 5">
            <a:extLst>
              <a:ext uri="{FF2B5EF4-FFF2-40B4-BE49-F238E27FC236}">
                <a16:creationId xmlns:a16="http://schemas.microsoft.com/office/drawing/2014/main" id="{71E4F050-FB1D-42A9-8092-CBC13161AC13}"/>
              </a:ext>
            </a:extLst>
          </p:cNvPr>
          <p:cNvSpPr txBox="1"/>
          <p:nvPr/>
        </p:nvSpPr>
        <p:spPr>
          <a:xfrm>
            <a:off x="609600" y="5923722"/>
            <a:ext cx="5929756" cy="646331"/>
          </a:xfrm>
          <a:prstGeom prst="rect">
            <a:avLst/>
          </a:prstGeom>
          <a:solidFill>
            <a:schemeClr val="bg1"/>
          </a:solidFill>
        </p:spPr>
        <p:txBody>
          <a:bodyPr wrap="square" rtlCol="0">
            <a:spAutoFit/>
          </a:bodyPr>
          <a:lstStyle/>
          <a:p>
            <a:r>
              <a:rPr lang="en-GB" dirty="0">
                <a:hlinkClick r:id="rId3"/>
              </a:rPr>
              <a:t>https://www.bbc.co.uk/teach/class-clips-video/soldiers-in-roman-britain/z7d9wty</a:t>
            </a:r>
            <a:r>
              <a:rPr lang="en-GB" dirty="0"/>
              <a:t> </a:t>
            </a:r>
          </a:p>
        </p:txBody>
      </p:sp>
    </p:spTree>
    <p:extLst>
      <p:ext uri="{BB962C8B-B14F-4D97-AF65-F5344CB8AC3E}">
        <p14:creationId xmlns:p14="http://schemas.microsoft.com/office/powerpoint/2010/main" val="2750302226"/>
      </p:ext>
    </p:extLst>
  </p:cSld>
  <p:clrMapOvr>
    <a:masterClrMapping/>
  </p:clrMapOvr>
</p:sld>
</file>

<file path=ppt/theme/theme1.xml><?xml version="1.0" encoding="utf-8"?>
<a:theme xmlns:a="http://schemas.openxmlformats.org/drawingml/2006/main" name="AngleLinesVTI">
  <a:themeElements>
    <a:clrScheme name="Custom 34">
      <a:dk1>
        <a:sysClr val="windowText" lastClr="000000"/>
      </a:dk1>
      <a:lt1>
        <a:sysClr val="window" lastClr="FFFFFF"/>
      </a:lt1>
      <a:dk2>
        <a:srgbClr val="001E2E"/>
      </a:dk2>
      <a:lt2>
        <a:srgbClr val="F0ECEC"/>
      </a:lt2>
      <a:accent1>
        <a:srgbClr val="155767"/>
      </a:accent1>
      <a:accent2>
        <a:srgbClr val="BA9CA0"/>
      </a:accent2>
      <a:accent3>
        <a:srgbClr val="A57931"/>
      </a:accent3>
      <a:accent4>
        <a:srgbClr val="0E577C"/>
      </a:accent4>
      <a:accent5>
        <a:srgbClr val="CC846E"/>
      </a:accent5>
      <a:accent6>
        <a:srgbClr val="93767A"/>
      </a:accent6>
      <a:hlink>
        <a:srgbClr val="0563C1"/>
      </a:hlink>
      <a:folHlink>
        <a:srgbClr val="954F72"/>
      </a:folHlink>
    </a:clrScheme>
    <a:fontScheme name="Walbaum Light Univers Light">
      <a:majorFont>
        <a:latin typeface="Walbaum Display Light"/>
        <a:ea typeface=""/>
        <a:cs typeface=""/>
      </a:majorFont>
      <a:minorFont>
        <a:latin typeface="Univers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ngleLinesVTI" id="{BC1FC193-C72F-4761-9899-1105EDF6BAE8}" vid="{64612625-F022-44B7-B9FA-9D26DEDBDC21}"/>
    </a:ext>
  </a:extLst>
</a:theme>
</file>

<file path=docProps/app.xml><?xml version="1.0" encoding="utf-8"?>
<Properties xmlns="http://schemas.openxmlformats.org/officeDocument/2006/extended-properties" xmlns:vt="http://schemas.openxmlformats.org/officeDocument/2006/docPropsVTypes">
  <TotalTime>476</TotalTime>
  <Words>168</Words>
  <Application>Microsoft Office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Univers Condensed Light</vt:lpstr>
      <vt:lpstr>Walbaum Display Light</vt:lpstr>
      <vt:lpstr>AngleLinesVTI</vt:lpstr>
      <vt:lpstr>Literacy/Topic Task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Literacy/Topic Task</dc:title>
  <dc:creator>Mary Ferrier</dc:creator>
  <cp:lastModifiedBy>Mary Ferrier</cp:lastModifiedBy>
  <cp:revision>2</cp:revision>
  <dcterms:created xsi:type="dcterms:W3CDTF">2020-11-24T10:59:44Z</dcterms:created>
  <dcterms:modified xsi:type="dcterms:W3CDTF">2020-11-24T18:56:40Z</dcterms:modified>
</cp:coreProperties>
</file>